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4" r:id="rId2"/>
    <p:sldId id="265" r:id="rId3"/>
    <p:sldId id="266" r:id="rId4"/>
    <p:sldId id="285" r:id="rId5"/>
    <p:sldId id="267" r:id="rId6"/>
    <p:sldId id="268" r:id="rId7"/>
    <p:sldId id="269" r:id="rId8"/>
    <p:sldId id="270" r:id="rId9"/>
    <p:sldId id="275" r:id="rId10"/>
    <p:sldId id="276" r:id="rId11"/>
    <p:sldId id="277" r:id="rId12"/>
    <p:sldId id="280" r:id="rId13"/>
    <p:sldId id="281" r:id="rId14"/>
    <p:sldId id="282" r:id="rId15"/>
    <p:sldId id="283" r:id="rId16"/>
    <p:sldId id="284" r:id="rId17"/>
    <p:sldId id="272" r:id="rId18"/>
    <p:sldId id="274" r:id="rId19"/>
    <p:sldId id="288" r:id="rId20"/>
    <p:sldId id="287" r:id="rId21"/>
    <p:sldId id="278" r:id="rId22"/>
    <p:sldId id="279" r:id="rId23"/>
    <p:sldId id="286" r:id="rId24"/>
    <p:sldId id="28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6800"/>
    <a:srgbClr val="008000"/>
    <a:srgbClr val="B46B00"/>
    <a:srgbClr val="E6AF00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224" autoAdjust="0"/>
  </p:normalViewPr>
  <p:slideViewPr>
    <p:cSldViewPr showGuides="1">
      <p:cViewPr varScale="1">
        <p:scale>
          <a:sx n="144" d="100"/>
          <a:sy n="144" d="100"/>
        </p:scale>
        <p:origin x="730" y="11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40" d="100"/>
          <a:sy n="140" d="100"/>
        </p:scale>
        <p:origin x="3596" y="108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EE79BF-E952-4651-8295-25D8DB1A209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E23B323-B68B-4020-AB18-6D9BB9D418D2}">
      <dgm:prSet phldrT="[Text]" custT="1"/>
      <dgm:spPr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>
          <a:solidFill>
            <a:schemeClr val="accent2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Motivation</a:t>
          </a:r>
          <a:endParaRPr lang="en-US" sz="24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7E71C0C9-15C3-41A1-86CF-582B9EB11658}" type="parTrans" cxnId="{1D03823F-116C-4865-814C-08B4ADD2267A}">
      <dgm:prSet/>
      <dgm:spPr/>
      <dgm:t>
        <a:bodyPr/>
        <a:lstStyle/>
        <a:p>
          <a:endParaRPr lang="en-US"/>
        </a:p>
      </dgm:t>
    </dgm:pt>
    <dgm:pt modelId="{32C0280D-A015-40AF-8A4E-7C4031308EE5}" type="sibTrans" cxnId="{1D03823F-116C-4865-814C-08B4ADD2267A}">
      <dgm:prSet/>
      <dgm:spPr/>
      <dgm:t>
        <a:bodyPr/>
        <a:lstStyle/>
        <a:p>
          <a:endParaRPr lang="en-US"/>
        </a:p>
      </dgm:t>
    </dgm:pt>
    <dgm:pt modelId="{01E278C3-1D73-4D03-A6DF-FF6E61655928}">
      <dgm:prSet phldrT="[Text]" custT="1"/>
      <dgm:spPr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>
          <a:solidFill>
            <a:schemeClr val="accent2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Spectrometer Design</a:t>
          </a:r>
          <a:endParaRPr lang="en-US" sz="24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84C6743-5B8A-4BA9-8024-68C6FCBCD56E}" type="parTrans" cxnId="{5AC99E24-C358-4A58-AA10-8BB0233A0F48}">
      <dgm:prSet/>
      <dgm:spPr/>
      <dgm:t>
        <a:bodyPr/>
        <a:lstStyle/>
        <a:p>
          <a:endParaRPr lang="en-US"/>
        </a:p>
      </dgm:t>
    </dgm:pt>
    <dgm:pt modelId="{0573B3CF-4F65-4255-BF35-65242F61CE59}" type="sibTrans" cxnId="{5AC99E24-C358-4A58-AA10-8BB0233A0F48}">
      <dgm:prSet/>
      <dgm:spPr/>
      <dgm:t>
        <a:bodyPr/>
        <a:lstStyle/>
        <a:p>
          <a:endParaRPr lang="en-US"/>
        </a:p>
      </dgm:t>
    </dgm:pt>
    <dgm:pt modelId="{1A98DEC4-FF1C-48C0-9AA2-B537C7424EA7}">
      <dgm:prSet custT="1"/>
      <dgm:spPr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>
          <a:solidFill>
            <a:schemeClr val="accent2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Mechanical Design</a:t>
          </a:r>
          <a:endParaRPr lang="en-US" sz="24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8A2F71E-096F-4146-99C4-63D555E0A393}" type="parTrans" cxnId="{97AEA8A6-D3F0-4A2A-B4D7-C08E249BFA04}">
      <dgm:prSet/>
      <dgm:spPr/>
      <dgm:t>
        <a:bodyPr/>
        <a:lstStyle/>
        <a:p>
          <a:endParaRPr lang="en-US"/>
        </a:p>
      </dgm:t>
    </dgm:pt>
    <dgm:pt modelId="{81100092-C626-4B4C-93B5-FE89C632E5C3}" type="sibTrans" cxnId="{97AEA8A6-D3F0-4A2A-B4D7-C08E249BFA04}">
      <dgm:prSet/>
      <dgm:spPr/>
      <dgm:t>
        <a:bodyPr/>
        <a:lstStyle/>
        <a:p>
          <a:endParaRPr lang="en-US"/>
        </a:p>
      </dgm:t>
    </dgm:pt>
    <dgm:pt modelId="{CED71DF7-4AFC-4447-9CD3-A8E59180D05F}">
      <dgm:prSet custT="1"/>
      <dgm:spPr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>
          <a:solidFill>
            <a:schemeClr val="accent2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Outlook</a:t>
          </a:r>
          <a:endParaRPr lang="en-US" sz="24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7529CA9-EC01-4508-B65B-6855C4D0D0BE}" type="parTrans" cxnId="{1744A5EF-9584-4839-BE4C-7B344BD706CC}">
      <dgm:prSet/>
      <dgm:spPr/>
      <dgm:t>
        <a:bodyPr/>
        <a:lstStyle/>
        <a:p>
          <a:endParaRPr lang="en-US"/>
        </a:p>
      </dgm:t>
    </dgm:pt>
    <dgm:pt modelId="{78745F49-5353-4B08-9CAA-2B4B39961401}" type="sibTrans" cxnId="{1744A5EF-9584-4839-BE4C-7B344BD706CC}">
      <dgm:prSet/>
      <dgm:spPr/>
      <dgm:t>
        <a:bodyPr/>
        <a:lstStyle/>
        <a:p>
          <a:endParaRPr lang="en-US"/>
        </a:p>
      </dgm:t>
    </dgm:pt>
    <dgm:pt modelId="{87C57BE6-80D3-44BA-933D-CEF9CAE2A5C7}" type="pres">
      <dgm:prSet presAssocID="{9AEE79BF-E952-4651-8295-25D8DB1A209B}" presName="CompostProcess" presStyleCnt="0">
        <dgm:presLayoutVars>
          <dgm:dir/>
          <dgm:resizeHandles val="exact"/>
        </dgm:presLayoutVars>
      </dgm:prSet>
      <dgm:spPr/>
    </dgm:pt>
    <dgm:pt modelId="{E3A6F2B4-75FB-4A7A-873E-6F9A63F564B6}" type="pres">
      <dgm:prSet presAssocID="{9AEE79BF-E952-4651-8295-25D8DB1A209B}" presName="arrow" presStyleLbl="bgShp" presStyleIdx="0" presStyleCnt="1" custLinFactNeighborX="0"/>
      <dgm:spPr>
        <a:gradFill rotWithShape="0">
          <a:gsLst>
            <a:gs pos="76000">
              <a:srgbClr val="C00000">
                <a:lumMod val="93000"/>
              </a:srgbClr>
            </a:gs>
            <a:gs pos="35000">
              <a:srgbClr val="C00000">
                <a:lumMod val="51000"/>
              </a:srgbClr>
            </a:gs>
          </a:gsLst>
          <a:lin ang="5400000" scaled="1"/>
        </a:gradFill>
        <a:ln>
          <a:solidFill>
            <a:srgbClr val="9C1C26"/>
          </a:solidFill>
        </a:ln>
      </dgm:spPr>
    </dgm:pt>
    <dgm:pt modelId="{511603C1-1FA8-40D9-9549-1C27D8E31634}" type="pres">
      <dgm:prSet presAssocID="{9AEE79BF-E952-4651-8295-25D8DB1A209B}" presName="linearProcess" presStyleCnt="0"/>
      <dgm:spPr/>
    </dgm:pt>
    <dgm:pt modelId="{696CBC81-8D38-42F1-9F1F-63161A90F290}" type="pres">
      <dgm:prSet presAssocID="{EE23B323-B68B-4020-AB18-6D9BB9D418D2}" presName="textNode" presStyleLbl="node1" presStyleIdx="0" presStyleCnt="4" custScaleX="1098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00898-9E46-4BC7-8423-A50D3DAFC280}" type="pres">
      <dgm:prSet presAssocID="{32C0280D-A015-40AF-8A4E-7C4031308EE5}" presName="sibTrans" presStyleCnt="0"/>
      <dgm:spPr/>
    </dgm:pt>
    <dgm:pt modelId="{2B0B5867-BE5B-44ED-9736-94BD8CA29200}" type="pres">
      <dgm:prSet presAssocID="{01E278C3-1D73-4D03-A6DF-FF6E61655928}" presName="textNode" presStyleLbl="node1" presStyleIdx="1" presStyleCnt="4" custScaleX="1228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9DC8E-685E-410B-94F0-CFC293C3A760}" type="pres">
      <dgm:prSet presAssocID="{0573B3CF-4F65-4255-BF35-65242F61CE59}" presName="sibTrans" presStyleCnt="0"/>
      <dgm:spPr/>
    </dgm:pt>
    <dgm:pt modelId="{96490780-AC5B-42A4-892D-2E25E6E6630B}" type="pres">
      <dgm:prSet presAssocID="{1A98DEC4-FF1C-48C0-9AA2-B537C7424EA7}" presName="textNode" presStyleLbl="node1" presStyleIdx="2" presStyleCnt="4" custScaleX="12642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AC4030D-35D8-4320-8855-7EDEDDDBCFE4}" type="pres">
      <dgm:prSet presAssocID="{81100092-C626-4B4C-93B5-FE89C632E5C3}" presName="sibTrans" presStyleCnt="0"/>
      <dgm:spPr/>
    </dgm:pt>
    <dgm:pt modelId="{3130FE05-D5DE-4A58-8B55-7497145EAABC}" type="pres">
      <dgm:prSet presAssocID="{CED71DF7-4AFC-4447-9CD3-A8E59180D05F}" presName="textNode" presStyleLbl="node1" presStyleIdx="3" presStyleCnt="4" custScaleX="1043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656F0F-B3A9-4519-9DA6-4C38A89DEFAE}" type="presOf" srcId="{EE23B323-B68B-4020-AB18-6D9BB9D418D2}" destId="{696CBC81-8D38-42F1-9F1F-63161A90F290}" srcOrd="0" destOrd="0" presId="urn:microsoft.com/office/officeart/2005/8/layout/hProcess9"/>
    <dgm:cxn modelId="{C9D36B01-1609-44F8-8252-5D173CDE3CBB}" type="presOf" srcId="{9AEE79BF-E952-4651-8295-25D8DB1A209B}" destId="{87C57BE6-80D3-44BA-933D-CEF9CAE2A5C7}" srcOrd="0" destOrd="0" presId="urn:microsoft.com/office/officeart/2005/8/layout/hProcess9"/>
    <dgm:cxn modelId="{1744A5EF-9584-4839-BE4C-7B344BD706CC}" srcId="{9AEE79BF-E952-4651-8295-25D8DB1A209B}" destId="{CED71DF7-4AFC-4447-9CD3-A8E59180D05F}" srcOrd="3" destOrd="0" parTransId="{47529CA9-EC01-4508-B65B-6855C4D0D0BE}" sibTransId="{78745F49-5353-4B08-9CAA-2B4B39961401}"/>
    <dgm:cxn modelId="{1D03823F-116C-4865-814C-08B4ADD2267A}" srcId="{9AEE79BF-E952-4651-8295-25D8DB1A209B}" destId="{EE23B323-B68B-4020-AB18-6D9BB9D418D2}" srcOrd="0" destOrd="0" parTransId="{7E71C0C9-15C3-41A1-86CF-582B9EB11658}" sibTransId="{32C0280D-A015-40AF-8A4E-7C4031308EE5}"/>
    <dgm:cxn modelId="{5AC99E24-C358-4A58-AA10-8BB0233A0F48}" srcId="{9AEE79BF-E952-4651-8295-25D8DB1A209B}" destId="{01E278C3-1D73-4D03-A6DF-FF6E61655928}" srcOrd="1" destOrd="0" parTransId="{184C6743-5B8A-4BA9-8024-68C6FCBCD56E}" sibTransId="{0573B3CF-4F65-4255-BF35-65242F61CE59}"/>
    <dgm:cxn modelId="{67167771-875B-407F-9619-FDDCA4F51DB8}" type="presOf" srcId="{CED71DF7-4AFC-4447-9CD3-A8E59180D05F}" destId="{3130FE05-D5DE-4A58-8B55-7497145EAABC}" srcOrd="0" destOrd="0" presId="urn:microsoft.com/office/officeart/2005/8/layout/hProcess9"/>
    <dgm:cxn modelId="{E8501612-44A2-4FCC-B23C-F1746A346C45}" type="presOf" srcId="{01E278C3-1D73-4D03-A6DF-FF6E61655928}" destId="{2B0B5867-BE5B-44ED-9736-94BD8CA29200}" srcOrd="0" destOrd="0" presId="urn:microsoft.com/office/officeart/2005/8/layout/hProcess9"/>
    <dgm:cxn modelId="{97AEA8A6-D3F0-4A2A-B4D7-C08E249BFA04}" srcId="{9AEE79BF-E952-4651-8295-25D8DB1A209B}" destId="{1A98DEC4-FF1C-48C0-9AA2-B537C7424EA7}" srcOrd="2" destOrd="0" parTransId="{B8A2F71E-096F-4146-99C4-63D555E0A393}" sibTransId="{81100092-C626-4B4C-93B5-FE89C632E5C3}"/>
    <dgm:cxn modelId="{9B7B168A-3A44-4C9A-8A0E-89F7CFDF1420}" type="presOf" srcId="{1A98DEC4-FF1C-48C0-9AA2-B537C7424EA7}" destId="{96490780-AC5B-42A4-892D-2E25E6E6630B}" srcOrd="0" destOrd="0" presId="urn:microsoft.com/office/officeart/2005/8/layout/hProcess9"/>
    <dgm:cxn modelId="{11B24CD0-3E65-4745-A371-0C4E033FF808}" type="presParOf" srcId="{87C57BE6-80D3-44BA-933D-CEF9CAE2A5C7}" destId="{E3A6F2B4-75FB-4A7A-873E-6F9A63F564B6}" srcOrd="0" destOrd="0" presId="urn:microsoft.com/office/officeart/2005/8/layout/hProcess9"/>
    <dgm:cxn modelId="{09DEF464-810B-421C-83B0-55F253882661}" type="presParOf" srcId="{87C57BE6-80D3-44BA-933D-CEF9CAE2A5C7}" destId="{511603C1-1FA8-40D9-9549-1C27D8E31634}" srcOrd="1" destOrd="0" presId="urn:microsoft.com/office/officeart/2005/8/layout/hProcess9"/>
    <dgm:cxn modelId="{0B9FECF7-1E0B-4CD8-8C01-0CA6843D4A16}" type="presParOf" srcId="{511603C1-1FA8-40D9-9549-1C27D8E31634}" destId="{696CBC81-8D38-42F1-9F1F-63161A90F290}" srcOrd="0" destOrd="0" presId="urn:microsoft.com/office/officeart/2005/8/layout/hProcess9"/>
    <dgm:cxn modelId="{1E45EEAE-7E70-4B7D-8917-78C594BFF565}" type="presParOf" srcId="{511603C1-1FA8-40D9-9549-1C27D8E31634}" destId="{50400898-9E46-4BC7-8423-A50D3DAFC280}" srcOrd="1" destOrd="0" presId="urn:microsoft.com/office/officeart/2005/8/layout/hProcess9"/>
    <dgm:cxn modelId="{9B783A73-075F-4D67-9E9B-6C089FCE7736}" type="presParOf" srcId="{511603C1-1FA8-40D9-9549-1C27D8E31634}" destId="{2B0B5867-BE5B-44ED-9736-94BD8CA29200}" srcOrd="2" destOrd="0" presId="urn:microsoft.com/office/officeart/2005/8/layout/hProcess9"/>
    <dgm:cxn modelId="{FE2A1A55-1ACC-4D49-8A56-7FB6159659FB}" type="presParOf" srcId="{511603C1-1FA8-40D9-9549-1C27D8E31634}" destId="{6E79DC8E-685E-410B-94F0-CFC293C3A760}" srcOrd="3" destOrd="0" presId="urn:microsoft.com/office/officeart/2005/8/layout/hProcess9"/>
    <dgm:cxn modelId="{5BF5560E-B154-49AF-9334-C28053E4AB12}" type="presParOf" srcId="{511603C1-1FA8-40D9-9549-1C27D8E31634}" destId="{96490780-AC5B-42A4-892D-2E25E6E6630B}" srcOrd="4" destOrd="0" presId="urn:microsoft.com/office/officeart/2005/8/layout/hProcess9"/>
    <dgm:cxn modelId="{EEA71AB9-2BD6-4962-8093-6BD33F55D983}" type="presParOf" srcId="{511603C1-1FA8-40D9-9549-1C27D8E31634}" destId="{DAC4030D-35D8-4320-8855-7EDEDDDBCFE4}" srcOrd="5" destOrd="0" presId="urn:microsoft.com/office/officeart/2005/8/layout/hProcess9"/>
    <dgm:cxn modelId="{0D573BD3-471F-4383-A609-3C78C4FC1D7D}" type="presParOf" srcId="{511603C1-1FA8-40D9-9549-1C27D8E31634}" destId="{3130FE05-D5DE-4A58-8B55-7497145EAAB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A13119-A52F-433B-BE1B-DCEBF3673EA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BAD506B7-5E26-43D6-84D1-B19EBE106B71}">
      <dgm:prSet/>
      <dgm:spPr/>
      <dgm:t>
        <a:bodyPr/>
        <a:lstStyle/>
        <a:p>
          <a:pPr rtl="0"/>
          <a:r>
            <a:rPr lang="en-US" smtClean="0"/>
            <a:t>Energy Range</a:t>
          </a:r>
          <a:endParaRPr lang="de-DE"/>
        </a:p>
      </dgm:t>
    </dgm:pt>
    <dgm:pt modelId="{2430A16F-5DB2-4B22-B803-C7F3DECD30C2}" type="parTrans" cxnId="{5EB4FAE4-2497-478B-BD99-B60D2C1FF9CC}">
      <dgm:prSet/>
      <dgm:spPr/>
      <dgm:t>
        <a:bodyPr/>
        <a:lstStyle/>
        <a:p>
          <a:endParaRPr lang="en-US"/>
        </a:p>
      </dgm:t>
    </dgm:pt>
    <dgm:pt modelId="{6B313134-DD66-4249-9EB0-50ED4EC085E9}" type="sibTrans" cxnId="{5EB4FAE4-2497-478B-BD99-B60D2C1FF9CC}">
      <dgm:prSet/>
      <dgm:spPr/>
      <dgm:t>
        <a:bodyPr/>
        <a:lstStyle/>
        <a:p>
          <a:endParaRPr lang="en-US"/>
        </a:p>
      </dgm:t>
    </dgm:pt>
    <dgm:pt modelId="{F5ACAE78-7EC7-4ADE-B231-C79B076B9FBA}">
      <dgm:prSet/>
      <dgm:spPr/>
      <dgm:t>
        <a:bodyPr/>
        <a:lstStyle/>
        <a:p>
          <a:pPr rtl="0"/>
          <a:r>
            <a:rPr lang="en-US" dirty="0" smtClean="0"/>
            <a:t>Sample Size</a:t>
          </a:r>
          <a:endParaRPr lang="de-DE" dirty="0"/>
        </a:p>
      </dgm:t>
    </dgm:pt>
    <dgm:pt modelId="{28DD3489-2EA2-4897-B0BB-4F1178128487}" type="parTrans" cxnId="{4F209D1F-9639-4533-82F1-F50426C33A65}">
      <dgm:prSet/>
      <dgm:spPr/>
      <dgm:t>
        <a:bodyPr/>
        <a:lstStyle/>
        <a:p>
          <a:endParaRPr lang="en-US"/>
        </a:p>
      </dgm:t>
    </dgm:pt>
    <dgm:pt modelId="{54ACC600-32B4-4A6B-8112-BED60521387F}" type="sibTrans" cxnId="{4F209D1F-9639-4533-82F1-F50426C33A65}">
      <dgm:prSet/>
      <dgm:spPr/>
      <dgm:t>
        <a:bodyPr/>
        <a:lstStyle/>
        <a:p>
          <a:endParaRPr lang="en-US"/>
        </a:p>
      </dgm:t>
    </dgm:pt>
    <dgm:pt modelId="{53AA8070-E2BB-444F-BAF4-59FB4136FFB6}">
      <dgm:prSet/>
      <dgm:spPr/>
      <dgm:t>
        <a:bodyPr/>
        <a:lstStyle/>
        <a:p>
          <a:pPr rtl="0"/>
          <a:r>
            <a:rPr lang="en-US" dirty="0" smtClean="0"/>
            <a:t>Resolution</a:t>
          </a:r>
          <a:endParaRPr lang="de-DE" dirty="0"/>
        </a:p>
      </dgm:t>
    </dgm:pt>
    <dgm:pt modelId="{634FDC03-33ED-42EE-9000-637EF9D23499}" type="sibTrans" cxnId="{FC3AE2AD-EB02-4D36-9E75-B4BF92C7C65F}">
      <dgm:prSet/>
      <dgm:spPr/>
      <dgm:t>
        <a:bodyPr/>
        <a:lstStyle/>
        <a:p>
          <a:endParaRPr lang="en-US"/>
        </a:p>
      </dgm:t>
    </dgm:pt>
    <dgm:pt modelId="{431CAFDB-92AE-4937-BA31-D4DF7D82C339}" type="parTrans" cxnId="{FC3AE2AD-EB02-4D36-9E75-B4BF92C7C65F}">
      <dgm:prSet/>
      <dgm:spPr/>
      <dgm:t>
        <a:bodyPr/>
        <a:lstStyle/>
        <a:p>
          <a:endParaRPr lang="en-US"/>
        </a:p>
      </dgm:t>
    </dgm:pt>
    <dgm:pt modelId="{3F59BFDE-F59E-447C-BF13-6D9BCFFE8CA6}">
      <dgm:prSet/>
      <dgm:spPr/>
      <dgm:t>
        <a:bodyPr/>
        <a:lstStyle/>
        <a:p>
          <a:pPr rtl="0"/>
          <a:r>
            <a:rPr lang="en-US" dirty="0" smtClean="0"/>
            <a:t>Intensity</a:t>
          </a:r>
          <a:endParaRPr lang="de-DE" dirty="0"/>
        </a:p>
      </dgm:t>
    </dgm:pt>
    <dgm:pt modelId="{EEB4F947-7FF4-4E87-A083-C0082CFAE0A0}" type="sibTrans" cxnId="{2B7F9540-3616-46DC-B2AB-8C37533EAF21}">
      <dgm:prSet/>
      <dgm:spPr/>
      <dgm:t>
        <a:bodyPr/>
        <a:lstStyle/>
        <a:p>
          <a:endParaRPr lang="en-US"/>
        </a:p>
      </dgm:t>
    </dgm:pt>
    <dgm:pt modelId="{B0E6F90C-B804-4039-9ADC-2D2674F459F1}" type="parTrans" cxnId="{2B7F9540-3616-46DC-B2AB-8C37533EAF21}">
      <dgm:prSet/>
      <dgm:spPr/>
      <dgm:t>
        <a:bodyPr/>
        <a:lstStyle/>
        <a:p>
          <a:endParaRPr lang="en-US"/>
        </a:p>
      </dgm:t>
    </dgm:pt>
    <dgm:pt modelId="{AC9339B2-F67E-4769-AB58-7F4E1A6A8408}">
      <dgm:prSet/>
      <dgm:spPr/>
      <dgm:t>
        <a:bodyPr/>
        <a:lstStyle/>
        <a:p>
          <a:r>
            <a:rPr lang="en-US" dirty="0" smtClean="0"/>
            <a:t>Physical Size</a:t>
          </a:r>
          <a:endParaRPr lang="en-US" dirty="0"/>
        </a:p>
      </dgm:t>
    </dgm:pt>
    <dgm:pt modelId="{EFA0708B-AA5A-47DF-B062-2D54CB9183DA}" type="sibTrans" cxnId="{17A83820-2534-4A9A-A79A-EB5841106487}">
      <dgm:prSet/>
      <dgm:spPr/>
      <dgm:t>
        <a:bodyPr/>
        <a:lstStyle/>
        <a:p>
          <a:endParaRPr lang="en-US"/>
        </a:p>
      </dgm:t>
    </dgm:pt>
    <dgm:pt modelId="{BB6933B2-6778-44CA-A58C-F7559FBDB2E9}" type="parTrans" cxnId="{17A83820-2534-4A9A-A79A-EB5841106487}">
      <dgm:prSet/>
      <dgm:spPr/>
      <dgm:t>
        <a:bodyPr/>
        <a:lstStyle/>
        <a:p>
          <a:endParaRPr lang="en-US"/>
        </a:p>
      </dgm:t>
    </dgm:pt>
    <dgm:pt modelId="{446197D6-23DF-47D7-BEE6-6185A9A16B8B}" type="pres">
      <dgm:prSet presAssocID="{2CA13119-A52F-433B-BE1B-DCEBF3673EA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ECB9C93-CEC8-4B40-854E-9D0A6D822A53}" type="pres">
      <dgm:prSet presAssocID="{BAD506B7-5E26-43D6-84D1-B19EBE106B71}" presName="composite" presStyleCnt="0"/>
      <dgm:spPr/>
      <dgm:t>
        <a:bodyPr/>
        <a:lstStyle/>
        <a:p>
          <a:endParaRPr lang="en-US"/>
        </a:p>
      </dgm:t>
    </dgm:pt>
    <dgm:pt modelId="{01CE1964-0637-468D-9B3D-5E0F5BE661DA}" type="pres">
      <dgm:prSet presAssocID="{BAD506B7-5E26-43D6-84D1-B19EBE106B71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6C020-4A16-4C1B-AF5C-131D2E6A8CBA}" type="pres">
      <dgm:prSet presAssocID="{BAD506B7-5E26-43D6-84D1-B19EBE106B71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CE0EEF-A165-497C-BE3C-B031FCF7AF9F}" type="pres">
      <dgm:prSet presAssocID="{BAD506B7-5E26-43D6-84D1-B19EBE106B71}" presName="Accent" presStyleLbl="parChTrans1D1" presStyleIdx="0" presStyleCnt="5"/>
      <dgm:spPr/>
      <dgm:t>
        <a:bodyPr/>
        <a:lstStyle/>
        <a:p>
          <a:endParaRPr lang="en-US"/>
        </a:p>
      </dgm:t>
    </dgm:pt>
    <dgm:pt modelId="{C4ABA757-FD1B-41B9-8B78-CD3619F1D104}" type="pres">
      <dgm:prSet presAssocID="{6B313134-DD66-4249-9EB0-50ED4EC085E9}" presName="sibTrans" presStyleCnt="0"/>
      <dgm:spPr/>
      <dgm:t>
        <a:bodyPr/>
        <a:lstStyle/>
        <a:p>
          <a:endParaRPr lang="en-US"/>
        </a:p>
      </dgm:t>
    </dgm:pt>
    <dgm:pt modelId="{9F0065DB-023D-46BE-896A-FB277453689F}" type="pres">
      <dgm:prSet presAssocID="{F5ACAE78-7EC7-4ADE-B231-C79B076B9FBA}" presName="composite" presStyleCnt="0"/>
      <dgm:spPr/>
      <dgm:t>
        <a:bodyPr/>
        <a:lstStyle/>
        <a:p>
          <a:endParaRPr lang="en-US"/>
        </a:p>
      </dgm:t>
    </dgm:pt>
    <dgm:pt modelId="{869ABE3D-5F0A-454C-841B-3F64448C5888}" type="pres">
      <dgm:prSet presAssocID="{F5ACAE78-7EC7-4ADE-B231-C79B076B9FBA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4035D-896B-46AA-8A96-E91AA47587AE}" type="pres">
      <dgm:prSet presAssocID="{F5ACAE78-7EC7-4ADE-B231-C79B076B9FBA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696BA-7F63-4E06-B00B-880B93328091}" type="pres">
      <dgm:prSet presAssocID="{F5ACAE78-7EC7-4ADE-B231-C79B076B9FBA}" presName="Accent" presStyleLbl="parChTrans1D1" presStyleIdx="1" presStyleCnt="5"/>
      <dgm:spPr/>
      <dgm:t>
        <a:bodyPr/>
        <a:lstStyle/>
        <a:p>
          <a:endParaRPr lang="en-US"/>
        </a:p>
      </dgm:t>
    </dgm:pt>
    <dgm:pt modelId="{15026D15-4215-4F8E-BD6D-22F1ED256719}" type="pres">
      <dgm:prSet presAssocID="{54ACC600-32B4-4A6B-8112-BED60521387F}" presName="sibTrans" presStyleCnt="0"/>
      <dgm:spPr/>
      <dgm:t>
        <a:bodyPr/>
        <a:lstStyle/>
        <a:p>
          <a:endParaRPr lang="en-US"/>
        </a:p>
      </dgm:t>
    </dgm:pt>
    <dgm:pt modelId="{024C4980-8D7A-4F72-BC66-3FB7A8EED994}" type="pres">
      <dgm:prSet presAssocID="{53AA8070-E2BB-444F-BAF4-59FB4136FFB6}" presName="composite" presStyleCnt="0"/>
      <dgm:spPr/>
      <dgm:t>
        <a:bodyPr/>
        <a:lstStyle/>
        <a:p>
          <a:endParaRPr lang="en-US"/>
        </a:p>
      </dgm:t>
    </dgm:pt>
    <dgm:pt modelId="{3765F117-F1E2-4C20-99D7-CF7112DA66C9}" type="pres">
      <dgm:prSet presAssocID="{53AA8070-E2BB-444F-BAF4-59FB4136FFB6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9A57-09A9-45BC-8E72-7C00F9300194}" type="pres">
      <dgm:prSet presAssocID="{53AA8070-E2BB-444F-BAF4-59FB4136FFB6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8D69F4-775B-4D0C-B0AE-27729E34EFE9}" type="pres">
      <dgm:prSet presAssocID="{53AA8070-E2BB-444F-BAF4-59FB4136FFB6}" presName="Accent" presStyleLbl="parChTrans1D1" presStyleIdx="2" presStyleCnt="5"/>
      <dgm:spPr/>
      <dgm:t>
        <a:bodyPr/>
        <a:lstStyle/>
        <a:p>
          <a:endParaRPr lang="en-US"/>
        </a:p>
      </dgm:t>
    </dgm:pt>
    <dgm:pt modelId="{1ED3678C-1893-4454-A2F1-C1BD597190C0}" type="pres">
      <dgm:prSet presAssocID="{634FDC03-33ED-42EE-9000-637EF9D23499}" presName="sibTrans" presStyleCnt="0"/>
      <dgm:spPr/>
      <dgm:t>
        <a:bodyPr/>
        <a:lstStyle/>
        <a:p>
          <a:endParaRPr lang="en-US"/>
        </a:p>
      </dgm:t>
    </dgm:pt>
    <dgm:pt modelId="{06AC7A49-3835-4D02-9722-67A2523741DC}" type="pres">
      <dgm:prSet presAssocID="{3F59BFDE-F59E-447C-BF13-6D9BCFFE8CA6}" presName="composite" presStyleCnt="0"/>
      <dgm:spPr/>
      <dgm:t>
        <a:bodyPr/>
        <a:lstStyle/>
        <a:p>
          <a:endParaRPr lang="en-US"/>
        </a:p>
      </dgm:t>
    </dgm:pt>
    <dgm:pt modelId="{F0F3B6AA-DE53-40DC-BC15-D73DBFAF0A5C}" type="pres">
      <dgm:prSet presAssocID="{3F59BFDE-F59E-447C-BF13-6D9BCFFE8CA6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EF19BB-B125-4138-AD35-B92A87819FB6}" type="pres">
      <dgm:prSet presAssocID="{3F59BFDE-F59E-447C-BF13-6D9BCFFE8CA6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617E80-3960-46C2-A989-51D5784CA04A}" type="pres">
      <dgm:prSet presAssocID="{3F59BFDE-F59E-447C-BF13-6D9BCFFE8CA6}" presName="Accent" presStyleLbl="parChTrans1D1" presStyleIdx="3" presStyleCnt="5"/>
      <dgm:spPr/>
      <dgm:t>
        <a:bodyPr/>
        <a:lstStyle/>
        <a:p>
          <a:endParaRPr lang="en-US"/>
        </a:p>
      </dgm:t>
    </dgm:pt>
    <dgm:pt modelId="{92A6F426-08B4-4BE1-90CD-CC05475A6106}" type="pres">
      <dgm:prSet presAssocID="{EEB4F947-7FF4-4E87-A083-C0082CFAE0A0}" presName="sibTrans" presStyleCnt="0"/>
      <dgm:spPr/>
    </dgm:pt>
    <dgm:pt modelId="{952DE42F-86D0-4F23-80EC-3CB7D6B943CE}" type="pres">
      <dgm:prSet presAssocID="{AC9339B2-F67E-4769-AB58-7F4E1A6A8408}" presName="composite" presStyleCnt="0"/>
      <dgm:spPr/>
    </dgm:pt>
    <dgm:pt modelId="{694FA8FE-CF33-4DE9-8FAA-C7601B253887}" type="pres">
      <dgm:prSet presAssocID="{AC9339B2-F67E-4769-AB58-7F4E1A6A8408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CDA58E42-C3DC-4AEA-B83E-C4BA1D2A70EE}" type="pres">
      <dgm:prSet presAssocID="{AC9339B2-F67E-4769-AB58-7F4E1A6A8408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7A4ED0-0180-49C1-9D85-861EE0703E4F}" type="pres">
      <dgm:prSet presAssocID="{AC9339B2-F67E-4769-AB58-7F4E1A6A8408}" presName="Accent" presStyleLbl="parChTrans1D1" presStyleIdx="4" presStyleCnt="5"/>
      <dgm:spPr/>
    </dgm:pt>
  </dgm:ptLst>
  <dgm:cxnLst>
    <dgm:cxn modelId="{1F3DE19A-7321-410E-814B-295E06DD91E3}" type="presOf" srcId="{53AA8070-E2BB-444F-BAF4-59FB4136FFB6}" destId="{5A8A9A57-09A9-45BC-8E72-7C00F9300194}" srcOrd="0" destOrd="0" presId="urn:microsoft.com/office/officeart/2011/layout/TabList"/>
    <dgm:cxn modelId="{FC3AE2AD-EB02-4D36-9E75-B4BF92C7C65F}" srcId="{2CA13119-A52F-433B-BE1B-DCEBF3673EAD}" destId="{53AA8070-E2BB-444F-BAF4-59FB4136FFB6}" srcOrd="2" destOrd="0" parTransId="{431CAFDB-92AE-4937-BA31-D4DF7D82C339}" sibTransId="{634FDC03-33ED-42EE-9000-637EF9D23499}"/>
    <dgm:cxn modelId="{95BEF9A0-4D65-4878-9D12-37450F8C2799}" type="presOf" srcId="{F5ACAE78-7EC7-4ADE-B231-C79B076B9FBA}" destId="{BCF4035D-896B-46AA-8A96-E91AA47587AE}" srcOrd="0" destOrd="0" presId="urn:microsoft.com/office/officeart/2011/layout/TabList"/>
    <dgm:cxn modelId="{F03A0D5B-156D-407B-A215-394468388862}" type="presOf" srcId="{3F59BFDE-F59E-447C-BF13-6D9BCFFE8CA6}" destId="{5AEF19BB-B125-4138-AD35-B92A87819FB6}" srcOrd="0" destOrd="0" presId="urn:microsoft.com/office/officeart/2011/layout/TabList"/>
    <dgm:cxn modelId="{2B7F9540-3616-46DC-B2AB-8C37533EAF21}" srcId="{2CA13119-A52F-433B-BE1B-DCEBF3673EAD}" destId="{3F59BFDE-F59E-447C-BF13-6D9BCFFE8CA6}" srcOrd="3" destOrd="0" parTransId="{B0E6F90C-B804-4039-9ADC-2D2674F459F1}" sibTransId="{EEB4F947-7FF4-4E87-A083-C0082CFAE0A0}"/>
    <dgm:cxn modelId="{D33421E9-FDBD-4804-8C1E-0887384E8C45}" type="presOf" srcId="{BAD506B7-5E26-43D6-84D1-B19EBE106B71}" destId="{53A6C020-4A16-4C1B-AF5C-131D2E6A8CBA}" srcOrd="0" destOrd="0" presId="urn:microsoft.com/office/officeart/2011/layout/TabList"/>
    <dgm:cxn modelId="{17A83820-2534-4A9A-A79A-EB5841106487}" srcId="{2CA13119-A52F-433B-BE1B-DCEBF3673EAD}" destId="{AC9339B2-F67E-4769-AB58-7F4E1A6A8408}" srcOrd="4" destOrd="0" parTransId="{BB6933B2-6778-44CA-A58C-F7559FBDB2E9}" sibTransId="{EFA0708B-AA5A-47DF-B062-2D54CB9183DA}"/>
    <dgm:cxn modelId="{5DDA44CD-7240-4FB1-BB9C-12831A8919BF}" type="presOf" srcId="{2CA13119-A52F-433B-BE1B-DCEBF3673EAD}" destId="{446197D6-23DF-47D7-BEE6-6185A9A16B8B}" srcOrd="0" destOrd="0" presId="urn:microsoft.com/office/officeart/2011/layout/TabList"/>
    <dgm:cxn modelId="{4F209D1F-9639-4533-82F1-F50426C33A65}" srcId="{2CA13119-A52F-433B-BE1B-DCEBF3673EAD}" destId="{F5ACAE78-7EC7-4ADE-B231-C79B076B9FBA}" srcOrd="1" destOrd="0" parTransId="{28DD3489-2EA2-4897-B0BB-4F1178128487}" sibTransId="{54ACC600-32B4-4A6B-8112-BED60521387F}"/>
    <dgm:cxn modelId="{CF6C471B-3783-4238-8610-748E8D5EC3A7}" type="presOf" srcId="{AC9339B2-F67E-4769-AB58-7F4E1A6A8408}" destId="{CDA58E42-C3DC-4AEA-B83E-C4BA1D2A70EE}" srcOrd="0" destOrd="0" presId="urn:microsoft.com/office/officeart/2011/layout/TabList"/>
    <dgm:cxn modelId="{5EB4FAE4-2497-478B-BD99-B60D2C1FF9CC}" srcId="{2CA13119-A52F-433B-BE1B-DCEBF3673EAD}" destId="{BAD506B7-5E26-43D6-84D1-B19EBE106B71}" srcOrd="0" destOrd="0" parTransId="{2430A16F-5DB2-4B22-B803-C7F3DECD30C2}" sibTransId="{6B313134-DD66-4249-9EB0-50ED4EC085E9}"/>
    <dgm:cxn modelId="{01C7DDC8-4DC3-414C-98A2-C62C8898B9FB}" type="presParOf" srcId="{446197D6-23DF-47D7-BEE6-6185A9A16B8B}" destId="{EECB9C93-CEC8-4B40-854E-9D0A6D822A53}" srcOrd="0" destOrd="0" presId="urn:microsoft.com/office/officeart/2011/layout/TabList"/>
    <dgm:cxn modelId="{7E69AF02-D706-4B1A-A377-60FE38D0DA53}" type="presParOf" srcId="{EECB9C93-CEC8-4B40-854E-9D0A6D822A53}" destId="{01CE1964-0637-468D-9B3D-5E0F5BE661DA}" srcOrd="0" destOrd="0" presId="urn:microsoft.com/office/officeart/2011/layout/TabList"/>
    <dgm:cxn modelId="{6E4F6BCA-5054-4C4D-8417-656B208DD0C2}" type="presParOf" srcId="{EECB9C93-CEC8-4B40-854E-9D0A6D822A53}" destId="{53A6C020-4A16-4C1B-AF5C-131D2E6A8CBA}" srcOrd="1" destOrd="0" presId="urn:microsoft.com/office/officeart/2011/layout/TabList"/>
    <dgm:cxn modelId="{CD872BB6-B36B-4F91-8916-2390F6A0DF59}" type="presParOf" srcId="{EECB9C93-CEC8-4B40-854E-9D0A6D822A53}" destId="{66CE0EEF-A165-497C-BE3C-B031FCF7AF9F}" srcOrd="2" destOrd="0" presId="urn:microsoft.com/office/officeart/2011/layout/TabList"/>
    <dgm:cxn modelId="{C8D4A4DF-58E1-43D7-B9F1-952816B63828}" type="presParOf" srcId="{446197D6-23DF-47D7-BEE6-6185A9A16B8B}" destId="{C4ABA757-FD1B-41B9-8B78-CD3619F1D104}" srcOrd="1" destOrd="0" presId="urn:microsoft.com/office/officeart/2011/layout/TabList"/>
    <dgm:cxn modelId="{AE0F66BF-308D-4FBE-BDC9-14DF6291F27D}" type="presParOf" srcId="{446197D6-23DF-47D7-BEE6-6185A9A16B8B}" destId="{9F0065DB-023D-46BE-896A-FB277453689F}" srcOrd="2" destOrd="0" presId="urn:microsoft.com/office/officeart/2011/layout/TabList"/>
    <dgm:cxn modelId="{E811BDA2-ACB9-4488-8ABA-DA0416BFA3B5}" type="presParOf" srcId="{9F0065DB-023D-46BE-896A-FB277453689F}" destId="{869ABE3D-5F0A-454C-841B-3F64448C5888}" srcOrd="0" destOrd="0" presId="urn:microsoft.com/office/officeart/2011/layout/TabList"/>
    <dgm:cxn modelId="{170D204A-9279-44F2-8D07-C506A047A71F}" type="presParOf" srcId="{9F0065DB-023D-46BE-896A-FB277453689F}" destId="{BCF4035D-896B-46AA-8A96-E91AA47587AE}" srcOrd="1" destOrd="0" presId="urn:microsoft.com/office/officeart/2011/layout/TabList"/>
    <dgm:cxn modelId="{8EAA1DA5-200C-4DB7-AB29-3B9D6C6B6B6C}" type="presParOf" srcId="{9F0065DB-023D-46BE-896A-FB277453689F}" destId="{E39696BA-7F63-4E06-B00B-880B93328091}" srcOrd="2" destOrd="0" presId="urn:microsoft.com/office/officeart/2011/layout/TabList"/>
    <dgm:cxn modelId="{A50C2160-5204-4083-B961-89BFC435EC51}" type="presParOf" srcId="{446197D6-23DF-47D7-BEE6-6185A9A16B8B}" destId="{15026D15-4215-4F8E-BD6D-22F1ED256719}" srcOrd="3" destOrd="0" presId="urn:microsoft.com/office/officeart/2011/layout/TabList"/>
    <dgm:cxn modelId="{F86D9429-511B-4D98-8F6C-660D11BDE53E}" type="presParOf" srcId="{446197D6-23DF-47D7-BEE6-6185A9A16B8B}" destId="{024C4980-8D7A-4F72-BC66-3FB7A8EED994}" srcOrd="4" destOrd="0" presId="urn:microsoft.com/office/officeart/2011/layout/TabList"/>
    <dgm:cxn modelId="{CBF60222-2F2A-495B-850A-2CBD1330E23D}" type="presParOf" srcId="{024C4980-8D7A-4F72-BC66-3FB7A8EED994}" destId="{3765F117-F1E2-4C20-99D7-CF7112DA66C9}" srcOrd="0" destOrd="0" presId="urn:microsoft.com/office/officeart/2011/layout/TabList"/>
    <dgm:cxn modelId="{0636E462-CB22-4EAD-8AED-9FA0DED6DCDE}" type="presParOf" srcId="{024C4980-8D7A-4F72-BC66-3FB7A8EED994}" destId="{5A8A9A57-09A9-45BC-8E72-7C00F9300194}" srcOrd="1" destOrd="0" presId="urn:microsoft.com/office/officeart/2011/layout/TabList"/>
    <dgm:cxn modelId="{9F7AA90A-0B13-4142-B245-E34FCD88D33A}" type="presParOf" srcId="{024C4980-8D7A-4F72-BC66-3FB7A8EED994}" destId="{B78D69F4-775B-4D0C-B0AE-27729E34EFE9}" srcOrd="2" destOrd="0" presId="urn:microsoft.com/office/officeart/2011/layout/TabList"/>
    <dgm:cxn modelId="{DB929244-CACF-4C60-9C56-E9B60FA6EE4C}" type="presParOf" srcId="{446197D6-23DF-47D7-BEE6-6185A9A16B8B}" destId="{1ED3678C-1893-4454-A2F1-C1BD597190C0}" srcOrd="5" destOrd="0" presId="urn:microsoft.com/office/officeart/2011/layout/TabList"/>
    <dgm:cxn modelId="{3A9C9756-CA12-4CD4-9CA3-5543D1674D17}" type="presParOf" srcId="{446197D6-23DF-47D7-BEE6-6185A9A16B8B}" destId="{06AC7A49-3835-4D02-9722-67A2523741DC}" srcOrd="6" destOrd="0" presId="urn:microsoft.com/office/officeart/2011/layout/TabList"/>
    <dgm:cxn modelId="{464650D8-6632-4D93-8E88-57412770224F}" type="presParOf" srcId="{06AC7A49-3835-4D02-9722-67A2523741DC}" destId="{F0F3B6AA-DE53-40DC-BC15-D73DBFAF0A5C}" srcOrd="0" destOrd="0" presId="urn:microsoft.com/office/officeart/2011/layout/TabList"/>
    <dgm:cxn modelId="{546BDD29-8CE2-4828-BC6E-A575CE9DD745}" type="presParOf" srcId="{06AC7A49-3835-4D02-9722-67A2523741DC}" destId="{5AEF19BB-B125-4138-AD35-B92A87819FB6}" srcOrd="1" destOrd="0" presId="urn:microsoft.com/office/officeart/2011/layout/TabList"/>
    <dgm:cxn modelId="{D2B7DFE2-5501-4999-BC66-30991C5A7022}" type="presParOf" srcId="{06AC7A49-3835-4D02-9722-67A2523741DC}" destId="{56617E80-3960-46C2-A989-51D5784CA04A}" srcOrd="2" destOrd="0" presId="urn:microsoft.com/office/officeart/2011/layout/TabList"/>
    <dgm:cxn modelId="{D29DB1F7-2B6F-4AAB-B17D-B4348CFA8B81}" type="presParOf" srcId="{446197D6-23DF-47D7-BEE6-6185A9A16B8B}" destId="{92A6F426-08B4-4BE1-90CD-CC05475A6106}" srcOrd="7" destOrd="0" presId="urn:microsoft.com/office/officeart/2011/layout/TabList"/>
    <dgm:cxn modelId="{1C82CB3D-07BA-466B-8901-87234289F703}" type="presParOf" srcId="{446197D6-23DF-47D7-BEE6-6185A9A16B8B}" destId="{952DE42F-86D0-4F23-80EC-3CB7D6B943CE}" srcOrd="8" destOrd="0" presId="urn:microsoft.com/office/officeart/2011/layout/TabList"/>
    <dgm:cxn modelId="{0399B838-FE72-4E49-B986-15B4C19E8DC1}" type="presParOf" srcId="{952DE42F-86D0-4F23-80EC-3CB7D6B943CE}" destId="{694FA8FE-CF33-4DE9-8FAA-C7601B253887}" srcOrd="0" destOrd="0" presId="urn:microsoft.com/office/officeart/2011/layout/TabList"/>
    <dgm:cxn modelId="{6E06F4A3-F50B-4232-8317-C0C124C7DAFA}" type="presParOf" srcId="{952DE42F-86D0-4F23-80EC-3CB7D6B943CE}" destId="{CDA58E42-C3DC-4AEA-B83E-C4BA1D2A70EE}" srcOrd="1" destOrd="0" presId="urn:microsoft.com/office/officeart/2011/layout/TabList"/>
    <dgm:cxn modelId="{7DDFCBF4-F171-4BFF-AD91-362553B966B9}" type="presParOf" srcId="{952DE42F-86D0-4F23-80EC-3CB7D6B943CE}" destId="{137A4ED0-0180-49C1-9D85-861EE0703E4F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1FAD41-21F4-4264-910C-290C632C64F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9256588-D58C-4C4E-BEB5-F8914558AAB9}">
      <dgm:prSet phldrT="[Text]" custT="1"/>
      <dgm:spPr>
        <a:solidFill>
          <a:schemeClr val="bg1"/>
        </a:solidFill>
        <a:ln w="25400">
          <a:solidFill>
            <a:srgbClr val="C00000"/>
          </a:solidFill>
        </a:ln>
      </dgm:spPr>
      <dgm:t>
        <a:bodyPr/>
        <a:lstStyle/>
        <a:p>
          <a:endParaRPr lang="en-US" sz="2000" b="0" dirty="0" smtClean="0">
            <a:ln>
              <a:noFill/>
            </a:ln>
            <a:solidFill>
              <a:schemeClr val="tx1"/>
            </a:solidFill>
          </a:endParaRPr>
        </a:p>
        <a:p>
          <a:r>
            <a:rPr lang="en-US" sz="2000" b="0" dirty="0" smtClean="0">
              <a:ln>
                <a:noFill/>
              </a:ln>
              <a:solidFill>
                <a:schemeClr val="tx1"/>
              </a:solidFill>
            </a:rPr>
            <a:t>WDM </a:t>
          </a:r>
        </a:p>
        <a:p>
          <a:r>
            <a:rPr lang="en-US" sz="2000" b="0" dirty="0" smtClean="0">
              <a:ln>
                <a:noFill/>
              </a:ln>
              <a:solidFill>
                <a:schemeClr val="tx1"/>
              </a:solidFill>
            </a:rPr>
            <a:t>experiment</a:t>
          </a:r>
        </a:p>
        <a:p>
          <a:r>
            <a:rPr lang="en-US" sz="2000" b="0" dirty="0" smtClean="0">
              <a:ln>
                <a:noFill/>
              </a:ln>
              <a:solidFill>
                <a:schemeClr val="tx1"/>
              </a:solidFill>
            </a:rPr>
            <a:t>in APPA Cave </a:t>
          </a:r>
        </a:p>
        <a:p>
          <a:r>
            <a:rPr lang="en-US" sz="2000" b="0" dirty="0" smtClean="0">
              <a:ln>
                <a:noFill/>
              </a:ln>
              <a:solidFill>
                <a:schemeClr val="tx1"/>
              </a:solidFill>
            </a:rPr>
            <a:t>at FAIR (&gt;2025)</a:t>
          </a:r>
          <a:endParaRPr lang="en-US" sz="2000" b="0" dirty="0">
            <a:ln>
              <a:noFill/>
            </a:ln>
            <a:solidFill>
              <a:schemeClr val="tx1"/>
            </a:solidFill>
          </a:endParaRPr>
        </a:p>
      </dgm:t>
    </dgm:pt>
    <dgm:pt modelId="{34C296CD-C340-4C6B-B33D-0AC62DD018A6}" type="parTrans" cxnId="{6AE06A65-0D5B-4497-AA8E-8FF4A1B00E0F}">
      <dgm:prSet/>
      <dgm:spPr/>
      <dgm:t>
        <a:bodyPr/>
        <a:lstStyle/>
        <a:p>
          <a:endParaRPr lang="en-US"/>
        </a:p>
      </dgm:t>
    </dgm:pt>
    <dgm:pt modelId="{0160B67C-1546-4B20-868E-CF4D1350AD1D}" type="sibTrans" cxnId="{6AE06A65-0D5B-4497-AA8E-8FF4A1B00E0F}">
      <dgm:prSet/>
      <dgm:spPr/>
      <dgm:t>
        <a:bodyPr/>
        <a:lstStyle/>
        <a:p>
          <a:endParaRPr lang="en-US"/>
        </a:p>
      </dgm:t>
    </dgm:pt>
    <dgm:pt modelId="{B3140A32-32DF-4252-8A0D-D7B7D8FE0B41}">
      <dgm:prSet phldrT="[Text]" custT="1"/>
      <dgm:spPr>
        <a:solidFill>
          <a:schemeClr val="bg1"/>
        </a:solidFill>
        <a:ln w="25400">
          <a:solidFill>
            <a:srgbClr val="C00000"/>
          </a:solidFill>
        </a:ln>
      </dgm:spPr>
      <dgm:t>
        <a:bodyPr/>
        <a:lstStyle/>
        <a:p>
          <a:r>
            <a:rPr lang="en-US" sz="2000" dirty="0" smtClean="0"/>
            <a:t>HHT Cave with PHELIX and SIS-18 at GSI (2024)</a:t>
          </a:r>
          <a:endParaRPr lang="en-US" sz="2000" dirty="0"/>
        </a:p>
      </dgm:t>
    </dgm:pt>
    <dgm:pt modelId="{44E214B0-FB25-4873-9167-1E44301763D5}" type="parTrans" cxnId="{F2BA7D17-10E4-4052-BE1E-E6AAEE4A0F52}">
      <dgm:prSet/>
      <dgm:spPr/>
      <dgm:t>
        <a:bodyPr/>
        <a:lstStyle/>
        <a:p>
          <a:endParaRPr lang="en-US"/>
        </a:p>
      </dgm:t>
    </dgm:pt>
    <dgm:pt modelId="{03B5F931-E72E-4AB0-B862-692F7AD70A15}" type="sibTrans" cxnId="{F2BA7D17-10E4-4052-BE1E-E6AAEE4A0F52}">
      <dgm:prSet/>
      <dgm:spPr/>
      <dgm:t>
        <a:bodyPr/>
        <a:lstStyle/>
        <a:p>
          <a:endParaRPr lang="en-US"/>
        </a:p>
      </dgm:t>
    </dgm:pt>
    <dgm:pt modelId="{69332E92-4E2E-43FA-AE08-EAE50AC188B8}">
      <dgm:prSet phldrT="[Text]" custT="1"/>
      <dgm:spPr>
        <a:solidFill>
          <a:schemeClr val="bg1"/>
        </a:solidFill>
        <a:ln w="25400">
          <a:solidFill>
            <a:srgbClr val="C00000"/>
          </a:solidFill>
        </a:ln>
      </dgm:spPr>
      <dgm:t>
        <a:bodyPr/>
        <a:lstStyle/>
        <a:p>
          <a:r>
            <a:rPr lang="en-US" sz="2000" dirty="0" smtClean="0"/>
            <a:t>HHT Cave with only PHELIX at GSI (2023)</a:t>
          </a:r>
          <a:endParaRPr lang="en-US" sz="2000" dirty="0"/>
        </a:p>
      </dgm:t>
    </dgm:pt>
    <dgm:pt modelId="{D3E4A439-C325-40C7-BBF6-40FBCC1BB675}" type="parTrans" cxnId="{14620160-B80D-4ED5-95D0-67526EB7B4DF}">
      <dgm:prSet/>
      <dgm:spPr/>
      <dgm:t>
        <a:bodyPr/>
        <a:lstStyle/>
        <a:p>
          <a:endParaRPr lang="en-US"/>
        </a:p>
      </dgm:t>
    </dgm:pt>
    <dgm:pt modelId="{C48CB902-CF5B-48A3-A480-CEE89EBF5F18}" type="sibTrans" cxnId="{14620160-B80D-4ED5-95D0-67526EB7B4DF}">
      <dgm:prSet/>
      <dgm:spPr/>
      <dgm:t>
        <a:bodyPr/>
        <a:lstStyle/>
        <a:p>
          <a:endParaRPr lang="en-US"/>
        </a:p>
      </dgm:t>
    </dgm:pt>
    <dgm:pt modelId="{135B8442-8497-45D4-8210-10EF2FF13626}" type="pres">
      <dgm:prSet presAssocID="{621FAD41-21F4-4264-910C-290C632C64F6}" presName="Name0" presStyleCnt="0">
        <dgm:presLayoutVars>
          <dgm:dir/>
          <dgm:animLvl val="lvl"/>
          <dgm:resizeHandles val="exact"/>
        </dgm:presLayoutVars>
      </dgm:prSet>
      <dgm:spPr/>
    </dgm:pt>
    <dgm:pt modelId="{DFA95E50-0E42-4747-A644-C364B73BC5BF}" type="pres">
      <dgm:prSet presAssocID="{F9256588-D58C-4C4E-BEB5-F8914558AAB9}" presName="Name8" presStyleCnt="0"/>
      <dgm:spPr/>
    </dgm:pt>
    <dgm:pt modelId="{4C74AF8F-B198-45F0-AD04-38C54353C38B}" type="pres">
      <dgm:prSet presAssocID="{F9256588-D58C-4C4E-BEB5-F8914558AAB9}" presName="level" presStyleLbl="node1" presStyleIdx="0" presStyleCnt="3" custScaleX="999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92B8E-6E30-46FA-ABD8-B731B8195D0B}" type="pres">
      <dgm:prSet presAssocID="{F9256588-D58C-4C4E-BEB5-F8914558AAB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37FA4-77DC-4788-B4C2-2A0EE20AF767}" type="pres">
      <dgm:prSet presAssocID="{B3140A32-32DF-4252-8A0D-D7B7D8FE0B41}" presName="Name8" presStyleCnt="0"/>
      <dgm:spPr/>
    </dgm:pt>
    <dgm:pt modelId="{F82CD617-00C4-40CF-8E8F-A93B4E0920F4}" type="pres">
      <dgm:prSet presAssocID="{B3140A32-32DF-4252-8A0D-D7B7D8FE0B41}" presName="level" presStyleLbl="node1" presStyleIdx="1" presStyleCnt="3" custScaleY="5269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F4926B-9A6B-4B31-85F8-71EB142583BE}" type="pres">
      <dgm:prSet presAssocID="{B3140A32-32DF-4252-8A0D-D7B7D8FE0B4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0B5524-2DE3-465A-B262-537AA9626752}" type="pres">
      <dgm:prSet presAssocID="{69332E92-4E2E-43FA-AE08-EAE50AC188B8}" presName="Name8" presStyleCnt="0"/>
      <dgm:spPr/>
    </dgm:pt>
    <dgm:pt modelId="{C2944834-5854-4F4E-BE2D-678D42F08EB4}" type="pres">
      <dgm:prSet presAssocID="{69332E92-4E2E-43FA-AE08-EAE50AC188B8}" presName="level" presStyleLbl="node1" presStyleIdx="2" presStyleCnt="3" custScaleY="54721" custLinFactNeighborX="-480" custLinFactNeighborY="106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110F8D-C194-48A3-B083-69935F7EAB8F}" type="pres">
      <dgm:prSet presAssocID="{69332E92-4E2E-43FA-AE08-EAE50AC188B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BA7D17-10E4-4052-BE1E-E6AAEE4A0F52}" srcId="{621FAD41-21F4-4264-910C-290C632C64F6}" destId="{B3140A32-32DF-4252-8A0D-D7B7D8FE0B41}" srcOrd="1" destOrd="0" parTransId="{44E214B0-FB25-4873-9167-1E44301763D5}" sibTransId="{03B5F931-E72E-4AB0-B862-692F7AD70A15}"/>
    <dgm:cxn modelId="{0707D7F7-6051-4BAD-BBCB-94C978AAF890}" type="presOf" srcId="{F9256588-D58C-4C4E-BEB5-F8914558AAB9}" destId="{2C292B8E-6E30-46FA-ABD8-B731B8195D0B}" srcOrd="1" destOrd="0" presId="urn:microsoft.com/office/officeart/2005/8/layout/pyramid1"/>
    <dgm:cxn modelId="{481B6D0C-701B-46CB-8F3D-BA8419D18598}" type="presOf" srcId="{69332E92-4E2E-43FA-AE08-EAE50AC188B8}" destId="{5A110F8D-C194-48A3-B083-69935F7EAB8F}" srcOrd="1" destOrd="0" presId="urn:microsoft.com/office/officeart/2005/8/layout/pyramid1"/>
    <dgm:cxn modelId="{880840D1-7D0B-4F93-9EA9-C9F7ACBEA2BA}" type="presOf" srcId="{B3140A32-32DF-4252-8A0D-D7B7D8FE0B41}" destId="{17F4926B-9A6B-4B31-85F8-71EB142583BE}" srcOrd="1" destOrd="0" presId="urn:microsoft.com/office/officeart/2005/8/layout/pyramid1"/>
    <dgm:cxn modelId="{04EBD6B4-D107-4F0B-9629-BD12DB59E129}" type="presOf" srcId="{621FAD41-21F4-4264-910C-290C632C64F6}" destId="{135B8442-8497-45D4-8210-10EF2FF13626}" srcOrd="0" destOrd="0" presId="urn:microsoft.com/office/officeart/2005/8/layout/pyramid1"/>
    <dgm:cxn modelId="{70753EE4-FE61-4E7B-AC16-691AA9A157EE}" type="presOf" srcId="{F9256588-D58C-4C4E-BEB5-F8914558AAB9}" destId="{4C74AF8F-B198-45F0-AD04-38C54353C38B}" srcOrd="0" destOrd="0" presId="urn:microsoft.com/office/officeart/2005/8/layout/pyramid1"/>
    <dgm:cxn modelId="{6AE06A65-0D5B-4497-AA8E-8FF4A1B00E0F}" srcId="{621FAD41-21F4-4264-910C-290C632C64F6}" destId="{F9256588-D58C-4C4E-BEB5-F8914558AAB9}" srcOrd="0" destOrd="0" parTransId="{34C296CD-C340-4C6B-B33D-0AC62DD018A6}" sibTransId="{0160B67C-1546-4B20-868E-CF4D1350AD1D}"/>
    <dgm:cxn modelId="{14620160-B80D-4ED5-95D0-67526EB7B4DF}" srcId="{621FAD41-21F4-4264-910C-290C632C64F6}" destId="{69332E92-4E2E-43FA-AE08-EAE50AC188B8}" srcOrd="2" destOrd="0" parTransId="{D3E4A439-C325-40C7-BBF6-40FBCC1BB675}" sibTransId="{C48CB902-CF5B-48A3-A480-CEE89EBF5F18}"/>
    <dgm:cxn modelId="{44DEF35B-8F25-4719-9CA8-67E97250ACB3}" type="presOf" srcId="{69332E92-4E2E-43FA-AE08-EAE50AC188B8}" destId="{C2944834-5854-4F4E-BE2D-678D42F08EB4}" srcOrd="0" destOrd="0" presId="urn:microsoft.com/office/officeart/2005/8/layout/pyramid1"/>
    <dgm:cxn modelId="{C9A76413-7079-4A0F-860D-35F23A8E25BE}" type="presOf" srcId="{B3140A32-32DF-4252-8A0D-D7B7D8FE0B41}" destId="{F82CD617-00C4-40CF-8E8F-A93B4E0920F4}" srcOrd="0" destOrd="0" presId="urn:microsoft.com/office/officeart/2005/8/layout/pyramid1"/>
    <dgm:cxn modelId="{3B11C189-CE47-4A36-B4BA-1DF3116E25F3}" type="presParOf" srcId="{135B8442-8497-45D4-8210-10EF2FF13626}" destId="{DFA95E50-0E42-4747-A644-C364B73BC5BF}" srcOrd="0" destOrd="0" presId="urn:microsoft.com/office/officeart/2005/8/layout/pyramid1"/>
    <dgm:cxn modelId="{050BEE00-5969-48E8-AA0E-8C860BF8DDA0}" type="presParOf" srcId="{DFA95E50-0E42-4747-A644-C364B73BC5BF}" destId="{4C74AF8F-B198-45F0-AD04-38C54353C38B}" srcOrd="0" destOrd="0" presId="urn:microsoft.com/office/officeart/2005/8/layout/pyramid1"/>
    <dgm:cxn modelId="{79CE958B-2473-46A1-BF32-FCE249C8DC35}" type="presParOf" srcId="{DFA95E50-0E42-4747-A644-C364B73BC5BF}" destId="{2C292B8E-6E30-46FA-ABD8-B731B8195D0B}" srcOrd="1" destOrd="0" presId="urn:microsoft.com/office/officeart/2005/8/layout/pyramid1"/>
    <dgm:cxn modelId="{6A88AD78-8743-4A88-8987-2EAE5BEF38D1}" type="presParOf" srcId="{135B8442-8497-45D4-8210-10EF2FF13626}" destId="{7C737FA4-77DC-4788-B4C2-2A0EE20AF767}" srcOrd="1" destOrd="0" presId="urn:microsoft.com/office/officeart/2005/8/layout/pyramid1"/>
    <dgm:cxn modelId="{7BC68C0F-F859-4D02-B0E9-699CF57624D9}" type="presParOf" srcId="{7C737FA4-77DC-4788-B4C2-2A0EE20AF767}" destId="{F82CD617-00C4-40CF-8E8F-A93B4E0920F4}" srcOrd="0" destOrd="0" presId="urn:microsoft.com/office/officeart/2005/8/layout/pyramid1"/>
    <dgm:cxn modelId="{E3C6D275-7A02-4C24-B0A3-2D49C03FB260}" type="presParOf" srcId="{7C737FA4-77DC-4788-B4C2-2A0EE20AF767}" destId="{17F4926B-9A6B-4B31-85F8-71EB142583BE}" srcOrd="1" destOrd="0" presId="urn:microsoft.com/office/officeart/2005/8/layout/pyramid1"/>
    <dgm:cxn modelId="{9C99A67C-C8B2-44D3-8F32-84BDE1A6CC3D}" type="presParOf" srcId="{135B8442-8497-45D4-8210-10EF2FF13626}" destId="{ED0B5524-2DE3-465A-B262-537AA9626752}" srcOrd="2" destOrd="0" presId="urn:microsoft.com/office/officeart/2005/8/layout/pyramid1"/>
    <dgm:cxn modelId="{782E99A5-4514-4842-A311-A8EA871D3C88}" type="presParOf" srcId="{ED0B5524-2DE3-465A-B262-537AA9626752}" destId="{C2944834-5854-4F4E-BE2D-678D42F08EB4}" srcOrd="0" destOrd="0" presId="urn:microsoft.com/office/officeart/2005/8/layout/pyramid1"/>
    <dgm:cxn modelId="{726A833D-F0BD-49F8-A5E2-DA76765766F0}" type="presParOf" srcId="{ED0B5524-2DE3-465A-B262-537AA9626752}" destId="{5A110F8D-C194-48A3-B083-69935F7EAB8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6F2B4-75FB-4A7A-873E-6F9A63F564B6}">
      <dsp:nvSpPr>
        <dsp:cNvPr id="0" name=""/>
        <dsp:cNvSpPr/>
      </dsp:nvSpPr>
      <dsp:spPr>
        <a:xfrm>
          <a:off x="755999" y="0"/>
          <a:ext cx="8568000" cy="5682133"/>
        </a:xfrm>
        <a:prstGeom prst="rightArrow">
          <a:avLst/>
        </a:prstGeom>
        <a:gradFill rotWithShape="0">
          <a:gsLst>
            <a:gs pos="76000">
              <a:srgbClr val="C00000">
                <a:lumMod val="93000"/>
              </a:srgbClr>
            </a:gs>
            <a:gs pos="35000">
              <a:srgbClr val="C00000">
                <a:lumMod val="51000"/>
              </a:srgbClr>
            </a:gs>
          </a:gsLst>
          <a:lin ang="5400000" scaled="1"/>
        </a:gradFill>
        <a:ln>
          <a:solidFill>
            <a:srgbClr val="9C1C26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CBC81-8D38-42F1-9F1F-63161A90F290}">
      <dsp:nvSpPr>
        <dsp:cNvPr id="0" name=""/>
        <dsp:cNvSpPr/>
      </dsp:nvSpPr>
      <dsp:spPr>
        <a:xfrm>
          <a:off x="5953" y="1704639"/>
          <a:ext cx="2154531" cy="2272853"/>
        </a:xfrm>
        <a:prstGeom prst="roundRect">
          <a:avLst/>
        </a:prstGeom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Motivation</a:t>
          </a:r>
          <a:endParaRPr lang="en-US" sz="2400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111129" y="1809815"/>
        <a:ext cx="1944179" cy="2062501"/>
      </dsp:txXfrm>
    </dsp:sp>
    <dsp:sp modelId="{2B0B5867-BE5B-44ED-9736-94BD8CA29200}">
      <dsp:nvSpPr>
        <dsp:cNvPr id="0" name=""/>
        <dsp:cNvSpPr/>
      </dsp:nvSpPr>
      <dsp:spPr>
        <a:xfrm>
          <a:off x="2487296" y="1704639"/>
          <a:ext cx="2408621" cy="2272853"/>
        </a:xfrm>
        <a:prstGeom prst="roundRect">
          <a:avLst/>
        </a:prstGeom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Spectrometer Design</a:t>
          </a:r>
          <a:endParaRPr lang="en-US" sz="2400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598248" y="1815591"/>
        <a:ext cx="2186717" cy="2050949"/>
      </dsp:txXfrm>
    </dsp:sp>
    <dsp:sp modelId="{96490780-AC5B-42A4-892D-2E25E6E6630B}">
      <dsp:nvSpPr>
        <dsp:cNvPr id="0" name=""/>
        <dsp:cNvSpPr/>
      </dsp:nvSpPr>
      <dsp:spPr>
        <a:xfrm>
          <a:off x="5222730" y="1704639"/>
          <a:ext cx="2478938" cy="2272853"/>
        </a:xfrm>
        <a:prstGeom prst="roundRect">
          <a:avLst/>
        </a:prstGeom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Mechanical Design</a:t>
          </a:r>
          <a:endParaRPr lang="en-US" sz="24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5333682" y="1815591"/>
        <a:ext cx="2257034" cy="2050949"/>
      </dsp:txXfrm>
    </dsp:sp>
    <dsp:sp modelId="{3130FE05-D5DE-4A58-8B55-7497145EAABC}">
      <dsp:nvSpPr>
        <dsp:cNvPr id="0" name=""/>
        <dsp:cNvSpPr/>
      </dsp:nvSpPr>
      <dsp:spPr>
        <a:xfrm>
          <a:off x="8028481" y="1704639"/>
          <a:ext cx="2045565" cy="2272853"/>
        </a:xfrm>
        <a:prstGeom prst="roundRect">
          <a:avLst/>
        </a:prstGeom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Outlook</a:t>
          </a:r>
          <a:endParaRPr lang="en-US" sz="24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8128337" y="1804495"/>
        <a:ext cx="1845853" cy="2073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A4ED0-0180-49C1-9D85-861EE0703E4F}">
      <dsp:nvSpPr>
        <dsp:cNvPr id="0" name=""/>
        <dsp:cNvSpPr/>
      </dsp:nvSpPr>
      <dsp:spPr>
        <a:xfrm>
          <a:off x="0" y="4900147"/>
          <a:ext cx="11226901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617E80-3960-46C2-A989-51D5784CA04A}">
      <dsp:nvSpPr>
        <dsp:cNvPr id="0" name=""/>
        <dsp:cNvSpPr/>
      </dsp:nvSpPr>
      <dsp:spPr>
        <a:xfrm>
          <a:off x="0" y="3911388"/>
          <a:ext cx="11226901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D69F4-775B-4D0C-B0AE-27729E34EFE9}">
      <dsp:nvSpPr>
        <dsp:cNvPr id="0" name=""/>
        <dsp:cNvSpPr/>
      </dsp:nvSpPr>
      <dsp:spPr>
        <a:xfrm>
          <a:off x="0" y="2922630"/>
          <a:ext cx="11226901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696BA-7F63-4E06-B00B-880B93328091}">
      <dsp:nvSpPr>
        <dsp:cNvPr id="0" name=""/>
        <dsp:cNvSpPr/>
      </dsp:nvSpPr>
      <dsp:spPr>
        <a:xfrm>
          <a:off x="0" y="1933871"/>
          <a:ext cx="11226901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E0EEF-A165-497C-BE3C-B031FCF7AF9F}">
      <dsp:nvSpPr>
        <dsp:cNvPr id="0" name=""/>
        <dsp:cNvSpPr/>
      </dsp:nvSpPr>
      <dsp:spPr>
        <a:xfrm>
          <a:off x="0" y="945112"/>
          <a:ext cx="11226901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CE1964-0637-468D-9B3D-5E0F5BE661DA}">
      <dsp:nvSpPr>
        <dsp:cNvPr id="0" name=""/>
        <dsp:cNvSpPr/>
      </dsp:nvSpPr>
      <dsp:spPr>
        <a:xfrm>
          <a:off x="2918994" y="3437"/>
          <a:ext cx="8307906" cy="9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6C020-4A16-4C1B-AF5C-131D2E6A8CBA}">
      <dsp:nvSpPr>
        <dsp:cNvPr id="0" name=""/>
        <dsp:cNvSpPr/>
      </dsp:nvSpPr>
      <dsp:spPr>
        <a:xfrm>
          <a:off x="0" y="3437"/>
          <a:ext cx="2918994" cy="9416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Energy Range</a:t>
          </a:r>
          <a:endParaRPr lang="de-DE" sz="3300" kern="1200"/>
        </a:p>
      </dsp:txBody>
      <dsp:txXfrm>
        <a:off x="45977" y="49414"/>
        <a:ext cx="2827040" cy="895698"/>
      </dsp:txXfrm>
    </dsp:sp>
    <dsp:sp modelId="{869ABE3D-5F0A-454C-841B-3F64448C5888}">
      <dsp:nvSpPr>
        <dsp:cNvPr id="0" name=""/>
        <dsp:cNvSpPr/>
      </dsp:nvSpPr>
      <dsp:spPr>
        <a:xfrm>
          <a:off x="2918994" y="992196"/>
          <a:ext cx="8307906" cy="9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4035D-896B-46AA-8A96-E91AA47587AE}">
      <dsp:nvSpPr>
        <dsp:cNvPr id="0" name=""/>
        <dsp:cNvSpPr/>
      </dsp:nvSpPr>
      <dsp:spPr>
        <a:xfrm>
          <a:off x="0" y="992196"/>
          <a:ext cx="2918994" cy="9416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208236"/>
            <a:satOff val="-20084"/>
            <a:lumOff val="10203"/>
            <a:alphaOff val="0"/>
          </a:schemeClr>
        </a:solidFill>
        <a:ln w="12700" cap="flat" cmpd="sng" algn="ctr">
          <a:solidFill>
            <a:schemeClr val="accent2">
              <a:shade val="80000"/>
              <a:hueOff val="208236"/>
              <a:satOff val="-20084"/>
              <a:lumOff val="10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Sample Size</a:t>
          </a:r>
          <a:endParaRPr lang="de-DE" sz="3300" kern="1200" dirty="0"/>
        </a:p>
      </dsp:txBody>
      <dsp:txXfrm>
        <a:off x="45977" y="1038173"/>
        <a:ext cx="2827040" cy="895698"/>
      </dsp:txXfrm>
    </dsp:sp>
    <dsp:sp modelId="{3765F117-F1E2-4C20-99D7-CF7112DA66C9}">
      <dsp:nvSpPr>
        <dsp:cNvPr id="0" name=""/>
        <dsp:cNvSpPr/>
      </dsp:nvSpPr>
      <dsp:spPr>
        <a:xfrm>
          <a:off x="2918994" y="1980954"/>
          <a:ext cx="8307906" cy="9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A9A57-09A9-45BC-8E72-7C00F9300194}">
      <dsp:nvSpPr>
        <dsp:cNvPr id="0" name=""/>
        <dsp:cNvSpPr/>
      </dsp:nvSpPr>
      <dsp:spPr>
        <a:xfrm>
          <a:off x="0" y="1980954"/>
          <a:ext cx="2918994" cy="9416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416473"/>
            <a:satOff val="-40167"/>
            <a:lumOff val="20405"/>
            <a:alphaOff val="0"/>
          </a:schemeClr>
        </a:solidFill>
        <a:ln w="12700" cap="flat" cmpd="sng" algn="ctr">
          <a:solidFill>
            <a:schemeClr val="accent2">
              <a:shade val="80000"/>
              <a:hueOff val="416473"/>
              <a:satOff val="-40167"/>
              <a:lumOff val="20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Resolution</a:t>
          </a:r>
          <a:endParaRPr lang="de-DE" sz="3300" kern="1200" dirty="0"/>
        </a:p>
      </dsp:txBody>
      <dsp:txXfrm>
        <a:off x="45977" y="2026931"/>
        <a:ext cx="2827040" cy="895698"/>
      </dsp:txXfrm>
    </dsp:sp>
    <dsp:sp modelId="{F0F3B6AA-DE53-40DC-BC15-D73DBFAF0A5C}">
      <dsp:nvSpPr>
        <dsp:cNvPr id="0" name=""/>
        <dsp:cNvSpPr/>
      </dsp:nvSpPr>
      <dsp:spPr>
        <a:xfrm>
          <a:off x="2918994" y="2969713"/>
          <a:ext cx="8307906" cy="9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F19BB-B125-4138-AD35-B92A87819FB6}">
      <dsp:nvSpPr>
        <dsp:cNvPr id="0" name=""/>
        <dsp:cNvSpPr/>
      </dsp:nvSpPr>
      <dsp:spPr>
        <a:xfrm>
          <a:off x="0" y="2969713"/>
          <a:ext cx="2918994" cy="9416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624709"/>
            <a:satOff val="-60251"/>
            <a:lumOff val="30608"/>
            <a:alphaOff val="0"/>
          </a:schemeClr>
        </a:solidFill>
        <a:ln w="12700" cap="flat" cmpd="sng" algn="ctr">
          <a:solidFill>
            <a:schemeClr val="accent2">
              <a:shade val="80000"/>
              <a:hueOff val="624709"/>
              <a:satOff val="-60251"/>
              <a:lumOff val="30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Intensity</a:t>
          </a:r>
          <a:endParaRPr lang="de-DE" sz="3300" kern="1200" dirty="0"/>
        </a:p>
      </dsp:txBody>
      <dsp:txXfrm>
        <a:off x="45977" y="3015690"/>
        <a:ext cx="2827040" cy="895698"/>
      </dsp:txXfrm>
    </dsp:sp>
    <dsp:sp modelId="{694FA8FE-CF33-4DE9-8FAA-C7601B253887}">
      <dsp:nvSpPr>
        <dsp:cNvPr id="0" name=""/>
        <dsp:cNvSpPr/>
      </dsp:nvSpPr>
      <dsp:spPr>
        <a:xfrm>
          <a:off x="2918994" y="3958472"/>
          <a:ext cx="8307906" cy="9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A58E42-C3DC-4AEA-B83E-C4BA1D2A70EE}">
      <dsp:nvSpPr>
        <dsp:cNvPr id="0" name=""/>
        <dsp:cNvSpPr/>
      </dsp:nvSpPr>
      <dsp:spPr>
        <a:xfrm>
          <a:off x="0" y="3958472"/>
          <a:ext cx="2918994" cy="9416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832946"/>
            <a:satOff val="-80334"/>
            <a:lumOff val="40810"/>
            <a:alphaOff val="0"/>
          </a:schemeClr>
        </a:solidFill>
        <a:ln w="12700" cap="flat" cmpd="sng" algn="ctr">
          <a:solidFill>
            <a:schemeClr val="accent2">
              <a:shade val="80000"/>
              <a:hueOff val="832946"/>
              <a:satOff val="-80334"/>
              <a:lumOff val="408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Physical Size</a:t>
          </a:r>
          <a:endParaRPr lang="en-US" sz="3300" kern="1200" dirty="0"/>
        </a:p>
      </dsp:txBody>
      <dsp:txXfrm>
        <a:off x="45977" y="4004449"/>
        <a:ext cx="2827040" cy="8956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4AF8F-B198-45F0-AD04-38C54353C38B}">
      <dsp:nvSpPr>
        <dsp:cNvPr id="0" name=""/>
        <dsp:cNvSpPr/>
      </dsp:nvSpPr>
      <dsp:spPr>
        <a:xfrm>
          <a:off x="1901026" y="0"/>
          <a:ext cx="3534876" cy="2631539"/>
        </a:xfrm>
        <a:prstGeom prst="trapezoid">
          <a:avLst>
            <a:gd name="adj" fmla="val 67211"/>
          </a:avLst>
        </a:prstGeom>
        <a:solidFill>
          <a:schemeClr val="bg1"/>
        </a:solidFill>
        <a:ln w="254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0" kern="1200" dirty="0" smtClean="0">
            <a:ln>
              <a:noFill/>
            </a:ln>
            <a:solidFill>
              <a:schemeClr val="tx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n>
                <a:noFill/>
              </a:ln>
              <a:solidFill>
                <a:schemeClr val="tx1"/>
              </a:solidFill>
            </a:rPr>
            <a:t>WDM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n>
                <a:noFill/>
              </a:ln>
              <a:solidFill>
                <a:schemeClr val="tx1"/>
              </a:solidFill>
            </a:rPr>
            <a:t>experiment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n>
                <a:noFill/>
              </a:ln>
              <a:solidFill>
                <a:schemeClr val="tx1"/>
              </a:solidFill>
            </a:rPr>
            <a:t>in APPA Cave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n>
                <a:noFill/>
              </a:ln>
              <a:solidFill>
                <a:schemeClr val="tx1"/>
              </a:solidFill>
            </a:rPr>
            <a:t>at FAIR (&gt;2025)</a:t>
          </a:r>
          <a:endParaRPr lang="en-US" sz="2000" b="0" kern="1200" dirty="0">
            <a:ln>
              <a:noFill/>
            </a:ln>
            <a:solidFill>
              <a:schemeClr val="tx1"/>
            </a:solidFill>
          </a:endParaRPr>
        </a:p>
      </dsp:txBody>
      <dsp:txXfrm>
        <a:off x="1901026" y="0"/>
        <a:ext cx="3534876" cy="2631539"/>
      </dsp:txXfrm>
    </dsp:sp>
    <dsp:sp modelId="{F82CD617-00C4-40CF-8E8F-A93B4E0920F4}">
      <dsp:nvSpPr>
        <dsp:cNvPr id="0" name=""/>
        <dsp:cNvSpPr/>
      </dsp:nvSpPr>
      <dsp:spPr>
        <a:xfrm>
          <a:off x="967837" y="2631539"/>
          <a:ext cx="5401254" cy="1386610"/>
        </a:xfrm>
        <a:prstGeom prst="trapezoid">
          <a:avLst>
            <a:gd name="adj" fmla="val 67211"/>
          </a:avLst>
        </a:prstGeom>
        <a:solidFill>
          <a:schemeClr val="bg1"/>
        </a:solidFill>
        <a:ln w="254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HHT Cave with PHELIX and SIS-18 at GSI (2024)</a:t>
          </a:r>
          <a:endParaRPr lang="en-US" sz="2000" kern="1200" dirty="0"/>
        </a:p>
      </dsp:txBody>
      <dsp:txXfrm>
        <a:off x="1913056" y="2631539"/>
        <a:ext cx="3510815" cy="1386610"/>
      </dsp:txXfrm>
    </dsp:sp>
    <dsp:sp modelId="{C2944834-5854-4F4E-BE2D-678D42F08EB4}">
      <dsp:nvSpPr>
        <dsp:cNvPr id="0" name=""/>
        <dsp:cNvSpPr/>
      </dsp:nvSpPr>
      <dsp:spPr>
        <a:xfrm>
          <a:off x="0" y="4018149"/>
          <a:ext cx="7336929" cy="1440004"/>
        </a:xfrm>
        <a:prstGeom prst="trapezoid">
          <a:avLst>
            <a:gd name="adj" fmla="val 67211"/>
          </a:avLst>
        </a:prstGeom>
        <a:solidFill>
          <a:schemeClr val="bg1"/>
        </a:solidFill>
        <a:ln w="254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HHT Cave with only PHELIX at GSI (2023)</a:t>
          </a:r>
          <a:endParaRPr lang="en-US" sz="2000" kern="1200" dirty="0"/>
        </a:p>
      </dsp:txBody>
      <dsp:txXfrm>
        <a:off x="1283962" y="4018149"/>
        <a:ext cx="4769003" cy="1440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1FD23-8DCB-4808-A1A7-B84C87DFFE9F}" type="datetime1">
              <a:rPr lang="de-DE" smtClean="0">
                <a:solidFill>
                  <a:srgbClr val="898989"/>
                </a:solidFill>
              </a:rPr>
              <a:t>20.09.2023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F631549-6123-42B8-A061-7DAE218C6C8A}" type="datetime1">
              <a:rPr lang="de-DE" smtClean="0"/>
              <a:t>20.09.2023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see the experimental chamber for the experiment in may of this year, with spectrometers visible.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Fachbereich | Institut | Person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448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Temperatures from 1 – 100 eV, pressures &gt; 100 </a:t>
            </a:r>
            <a:r>
              <a:rPr lang="en-US" dirty="0" err="1" smtClean="0"/>
              <a:t>GPa</a:t>
            </a:r>
            <a:r>
              <a:rPr lang="en-US" dirty="0" smtClean="0"/>
              <a:t> and above solid density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Say whole</a:t>
            </a:r>
            <a:r>
              <a:rPr lang="en-US" baseline="0" dirty="0" smtClean="0"/>
              <a:t> graph is for WDM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Breaks common approximations in theory, since strong</a:t>
            </a:r>
            <a:r>
              <a:rPr lang="en-US" baseline="0" dirty="0" smtClean="0"/>
              <a:t> coupling and electron degeneracy</a:t>
            </a:r>
          </a:p>
          <a:p>
            <a:endParaRPr lang="en-US" baseline="0" dirty="0" smtClean="0"/>
          </a:p>
          <a:p>
            <a:r>
              <a:rPr lang="en-US" baseline="0" dirty="0" smtClean="0"/>
              <a:t>Due to experimental challenges, specialized diagnostic techniques required.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Fachbereich | Institut | Person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26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As</a:t>
            </a:r>
            <a:r>
              <a:rPr lang="en-US" baseline="0" dirty="0" smtClean="0"/>
              <a:t> opaque in optical range, use x-rays</a:t>
            </a: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Unique chance to combine</a:t>
            </a:r>
            <a:r>
              <a:rPr lang="en-US" baseline="0" dirty="0" smtClean="0"/>
              <a:t> heavy ion beam and PW laser at GSI and FAIR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One of the methods using x-rays for diagnostics is the following, which will be used in our experiments</a:t>
            </a:r>
            <a:endParaRPr lang="de-DE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Fachbereich | Institut | Person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9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mature method used in numerous</a:t>
            </a:r>
            <a:r>
              <a:rPr lang="en-US" baseline="0" dirty="0" smtClean="0"/>
              <a:t> fields (biology, solid-state physics, since 1988 WDM research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Edge is jump in absorption at ionization energy of a shell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Process in diagram happens in sample (point out)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XAFS: 1) x-ray </a:t>
            </a:r>
            <a:r>
              <a:rPr lang="en-US" baseline="0" dirty="0" err="1" smtClean="0"/>
              <a:t>photoionizes</a:t>
            </a:r>
            <a:r>
              <a:rPr lang="en-US" baseline="0" dirty="0" smtClean="0"/>
              <a:t> electron from absorbing atom</a:t>
            </a:r>
          </a:p>
          <a:p>
            <a:r>
              <a:rPr lang="en-US" baseline="0" dirty="0" smtClean="0"/>
              <a:t>2) photoelectron quantum mechanically scatters on neighboring electron</a:t>
            </a:r>
          </a:p>
          <a:p>
            <a:r>
              <a:rPr lang="en-US" baseline="0" dirty="0" smtClean="0"/>
              <a:t>3) part of </a:t>
            </a:r>
            <a:r>
              <a:rPr lang="en-US" baseline="0" dirty="0" err="1" smtClean="0"/>
              <a:t>wavefunction</a:t>
            </a:r>
            <a:r>
              <a:rPr lang="en-US" baseline="0" dirty="0" smtClean="0"/>
              <a:t> reflected back to absorbing atom</a:t>
            </a:r>
          </a:p>
          <a:p>
            <a:r>
              <a:rPr lang="en-US" baseline="0" dirty="0" smtClean="0"/>
              <a:t>4) Backscattered </a:t>
            </a:r>
            <a:r>
              <a:rPr lang="en-US" baseline="0" dirty="0" err="1" smtClean="0"/>
              <a:t>wavefunction</a:t>
            </a:r>
            <a:r>
              <a:rPr lang="en-US" baseline="0" dirty="0" smtClean="0"/>
              <a:t> modulates electronic state at first atom</a:t>
            </a:r>
          </a:p>
          <a:p>
            <a:r>
              <a:rPr lang="en-US" baseline="0" dirty="0" smtClean="0"/>
              <a:t>5) absorption coefficient dependent on electronic state </a:t>
            </a:r>
            <a:r>
              <a:rPr lang="en-US" baseline="0" dirty="0" smtClean="0">
                <a:sym typeface="Wingdings" panose="05000000000000000000" pitchFamily="2" charset="2"/>
              </a:rPr>
              <a:t> modulates mu as well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structures dependent on lattice and structure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IMPORTANT: all happens in a single coherent quantum state at absorbing atom  all absorption events effected!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Next will see example of an absorption spectrum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Fachbereich | Institut | Person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356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 experiment will be at FAIR probing WDM</a:t>
            </a:r>
            <a:r>
              <a:rPr lang="en-US" baseline="0" dirty="0" smtClean="0"/>
              <a:t> with SIS-100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that need pre-experiments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Fachbereich | Institut | Person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15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to disperse wavelengths</a:t>
            </a:r>
          </a:p>
          <a:p>
            <a:endParaRPr lang="en-US" dirty="0" smtClean="0"/>
          </a:p>
          <a:p>
            <a:r>
              <a:rPr lang="en-US" dirty="0" smtClean="0"/>
              <a:t>Can realize scheme</a:t>
            </a:r>
            <a:r>
              <a:rPr lang="en-US" baseline="0" dirty="0" smtClean="0"/>
              <a:t> in many different ways. Largely dependent on crystal bending</a:t>
            </a:r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Fachbereich | Institut | Person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57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geometries</a:t>
            </a:r>
            <a:r>
              <a:rPr lang="en-US" baseline="0" dirty="0" smtClean="0"/>
              <a:t> used</a:t>
            </a:r>
          </a:p>
          <a:p>
            <a:endParaRPr lang="en-US" baseline="0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Fachbereich | Institut | Person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088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Fachbereich | Institut | Person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258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Fachbereich | Institut | Person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9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0E98A-1058-474C-A655-67395ED9131C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718" y="613915"/>
            <a:ext cx="9687282" cy="59166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111143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 / 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35894-FA1C-41F8-A4F2-A85F4322DE82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3425" y="189455"/>
            <a:ext cx="8934639" cy="7875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>
          <a:xfrm>
            <a:off x="9498063" y="6552644"/>
            <a:ext cx="1100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31.03.14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5283202" y="6560612"/>
            <a:ext cx="4182132" cy="357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333333"/>
                </a:solidFill>
              </a:defRPr>
            </a:lvl1pPr>
          </a:lstStyle>
          <a:p>
            <a:pPr algn="l"/>
            <a:r>
              <a:rPr lang="de-DE"/>
              <a:t>Name/Vortragstitel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90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1E9F-C02D-4E81-99EA-DA09AAFDE4FF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8E83-7EEC-4F64-9CC6-109CA4B1643A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BD85-E405-4DEA-B4A7-577B7EC03563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7140"/>
            <a:ext cx="9426761" cy="642357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9000"/>
            <a:ext cx="11519987" cy="4851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111143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 / 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12D32-8FC2-45F5-AE43-6134304D4AF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38F31-3228-47AE-AF14-6408E18615D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8718" y="1629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629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111143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 / 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B741-D289-49B5-BC28-FA85627EC76A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629000"/>
            <a:ext cx="11520487" cy="4419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111143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 / 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8" y="613915"/>
            <a:ext cx="9426761" cy="5916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79232"/>
            <a:ext cx="11519987" cy="50007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30B52-E11A-428D-8C87-E9E156D21D1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/>
              <a:t>| </a:t>
            </a:r>
            <a:r>
              <a:rPr lang="de-DE" dirty="0" smtClean="0"/>
              <a:t>Plasma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Physics</a:t>
            </a:r>
            <a:r>
              <a:rPr lang="de-DE" baseline="0" dirty="0" smtClean="0"/>
              <a:t> / PHELIX (GSI)</a:t>
            </a:r>
            <a:r>
              <a:rPr lang="de-DE" dirty="0" smtClean="0"/>
              <a:t> | Group</a:t>
            </a:r>
            <a:r>
              <a:rPr lang="de-DE" baseline="0" dirty="0" smtClean="0"/>
              <a:t> </a:t>
            </a:r>
            <a:r>
              <a:rPr lang="de-DE" dirty="0" smtClean="0"/>
              <a:t>Prof.</a:t>
            </a:r>
            <a:r>
              <a:rPr lang="de-DE" baseline="0" dirty="0" smtClean="0"/>
              <a:t> Dr. Bagnoud | C. Butler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357" y="964882"/>
            <a:ext cx="1342797" cy="447599"/>
          </a:xfrm>
          <a:prstGeom prst="rect">
            <a:avLst/>
          </a:prstGeom>
        </p:spPr>
      </p:pic>
      <p:sp>
        <p:nvSpPr>
          <p:cNvPr id="24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111143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 / 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  <p:sldLayoutId id="2147483669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8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6000" cy="68715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429087"/>
            <a:ext cx="9720000" cy="1080000"/>
          </a:xfrm>
          <a:ln>
            <a:noFill/>
          </a:ln>
          <a:effectLst>
            <a:softEdge rad="63500"/>
          </a:effectLst>
        </p:spPr>
        <p:txBody>
          <a:bodyPr>
            <a:normAutofit fontScale="90000"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schemeClr val="accent1">
                      <a:lumMod val="50000"/>
                      <a:alpha val="40000"/>
                    </a:schemeClr>
                  </a:outerShdw>
                </a:effectLst>
              </a:rPr>
              <a:t>Soft X-Ray Spectrometers for Laser Driven Backlighter Experiments</a:t>
            </a:r>
            <a:endParaRPr lang="de-DE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schemeClr val="accent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softEdge rad="63500"/>
          </a:effectLst>
        </p:spPr>
        <p:txBody>
          <a:bodyPr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r>
              <a:rPr lang="en-US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schemeClr val="accent1">
                      <a:lumMod val="50000"/>
                      <a:alpha val="40000"/>
                    </a:schemeClr>
                  </a:outerShdw>
                </a:effectLst>
              </a:rPr>
              <a:t>Proposal Presentation by Carlos Butler</a:t>
            </a:r>
            <a:endParaRPr lang="de-DE" b="1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schemeClr val="accent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8" y="909000"/>
            <a:ext cx="9687282" cy="591661"/>
          </a:xfrm>
        </p:spPr>
        <p:txBody>
          <a:bodyPr/>
          <a:lstStyle/>
          <a:p>
            <a:r>
              <a:rPr lang="en-US" sz="3400" dirty="0" smtClean="0"/>
              <a:t>Focusing Spectrograph with Spatial Resolution in 1-D (FSSR-1D)</a:t>
            </a:r>
            <a:endParaRPr lang="de-DE" sz="3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Spectrometer</a:t>
            </a:r>
            <a:r>
              <a:rPr lang="de-DE" dirty="0" smtClean="0"/>
              <a:t> Design</a:t>
            </a:r>
            <a:endParaRPr lang="de-DE" dirty="0"/>
          </a:p>
        </p:txBody>
      </p:sp>
      <p:sp>
        <p:nvSpPr>
          <p:cNvPr id="90" name="TextBox 89"/>
          <p:cNvSpPr txBox="1"/>
          <p:nvPr/>
        </p:nvSpPr>
        <p:spPr>
          <a:xfrm>
            <a:off x="173099" y="1649957"/>
            <a:ext cx="61068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/>
              <a:t>Two planes: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Dispersive plane (with Rowland Circle)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Vertical plane (perpendicular to dispersive)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Spectral focusing in dispersive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1-D imaging in vertical plane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/>
              <a:t>Advantage: </a:t>
            </a:r>
            <a:r>
              <a:rPr lang="en-US" sz="2200" dirty="0" smtClean="0"/>
              <a:t>Better resolution as source size negligible</a:t>
            </a:r>
            <a:endParaRPr lang="de-DE" sz="2200" b="1" dirty="0"/>
          </a:p>
        </p:txBody>
      </p:sp>
      <p:cxnSp>
        <p:nvCxnSpPr>
          <p:cNvPr id="99" name="Straight Connector 98"/>
          <p:cNvCxnSpPr/>
          <p:nvPr/>
        </p:nvCxnSpPr>
        <p:spPr>
          <a:xfrm>
            <a:off x="6200728" y="1558344"/>
            <a:ext cx="15460" cy="5035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4848000" y="1373678"/>
            <a:ext cx="7377776" cy="8004349"/>
            <a:chOff x="4848000" y="1373678"/>
            <a:chExt cx="7377776" cy="8004349"/>
          </a:xfrm>
        </p:grpSpPr>
        <p:sp>
          <p:nvSpPr>
            <p:cNvPr id="89" name="TextBox 88"/>
            <p:cNvSpPr txBox="1"/>
            <p:nvPr/>
          </p:nvSpPr>
          <p:spPr>
            <a:xfrm>
              <a:off x="6233322" y="6224157"/>
              <a:ext cx="148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Source</a:t>
              </a:r>
              <a:endParaRPr lang="de-DE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616085" y="5663019"/>
              <a:ext cx="1486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Dispersive</a:t>
              </a:r>
              <a:endParaRPr lang="de-DE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4848000" y="1373678"/>
              <a:ext cx="7377776" cy="8004349"/>
              <a:chOff x="4848000" y="1373678"/>
              <a:chExt cx="7377776" cy="8004349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6824051" y="1734485"/>
                <a:ext cx="3687837" cy="3556869"/>
              </a:xfrm>
              <a:prstGeom prst="ellipse">
                <a:avLst/>
              </a:prstGeom>
              <a:solidFill>
                <a:sysClr val="window" lastClr="FFFFFF">
                  <a:alpha val="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V="1">
                <a:off x="7124700" y="1751534"/>
                <a:ext cx="1119763" cy="4161586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8244464" y="1759062"/>
                <a:ext cx="1676776" cy="3117738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6888480" y="1767840"/>
                <a:ext cx="1905000" cy="41910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>
              <a:xfrm flipH="1" flipV="1">
                <a:off x="8785860" y="1752600"/>
                <a:ext cx="1127760" cy="310134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" name="Straight Connector 60"/>
              <p:cNvCxnSpPr>
                <a:stCxn id="73" idx="1"/>
              </p:cNvCxnSpPr>
              <p:nvPr/>
            </p:nvCxnSpPr>
            <p:spPr>
              <a:xfrm flipV="1">
                <a:off x="6889819" y="1813304"/>
                <a:ext cx="2356284" cy="4143488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9234052" y="1788465"/>
                <a:ext cx="546846" cy="3187765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>
              <a:xfrm flipH="1" flipV="1">
                <a:off x="8655523" y="1734488"/>
                <a:ext cx="1125375" cy="3218310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>
              <a:xfrm flipH="1" flipV="1">
                <a:off x="8110162" y="1798628"/>
                <a:ext cx="1684911" cy="3177602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7132320" y="1734488"/>
                <a:ext cx="1523201" cy="4190824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6" name="Straight Connector 65"/>
              <p:cNvCxnSpPr>
                <a:stCxn id="73" idx="6"/>
              </p:cNvCxnSpPr>
              <p:nvPr/>
            </p:nvCxnSpPr>
            <p:spPr>
              <a:xfrm flipV="1">
                <a:off x="7266432" y="1792224"/>
                <a:ext cx="847344" cy="4310607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sp>
            <p:nvSpPr>
              <p:cNvPr id="70" name="Arc 69"/>
              <p:cNvSpPr/>
              <p:nvPr/>
            </p:nvSpPr>
            <p:spPr>
              <a:xfrm rot="6954829">
                <a:off x="4704392" y="1856643"/>
                <a:ext cx="7664992" cy="7377776"/>
              </a:xfrm>
              <a:prstGeom prst="arc">
                <a:avLst>
                  <a:gd name="adj1" fmla="val 8726264"/>
                  <a:gd name="adj2" fmla="val 9963630"/>
                </a:avLst>
              </a:prstGeom>
              <a:noFill/>
              <a:ln w="4445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 flipH="1">
                <a:off x="9398042" y="4680123"/>
                <a:ext cx="794062" cy="54535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Oval 72"/>
              <p:cNvSpPr/>
              <p:nvPr/>
            </p:nvSpPr>
            <p:spPr>
              <a:xfrm>
                <a:off x="6825202" y="5896301"/>
                <a:ext cx="441230" cy="413059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8175134" y="1373678"/>
                <a:ext cx="2086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7030A0"/>
                    </a:solidFill>
                  </a:rPr>
                  <a:t>Spherical crystal</a:t>
                </a:r>
                <a:endParaRPr lang="de-DE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0008599" y="2307252"/>
                <a:ext cx="14869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Rowland Circle</a:t>
                </a:r>
                <a:endParaRPr lang="de-DE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9499783" y="4928174"/>
                <a:ext cx="1486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Detector</a:t>
                </a:r>
                <a:endParaRPr lang="de-DE" dirty="0"/>
              </a:p>
            </p:txBody>
          </p:sp>
          <p:sp>
            <p:nvSpPr>
              <p:cNvPr id="105" name="Right Arrow 104"/>
              <p:cNvSpPr/>
              <p:nvPr/>
            </p:nvSpPr>
            <p:spPr>
              <a:xfrm rot="19375944">
                <a:off x="10274854" y="5790789"/>
                <a:ext cx="801299" cy="70123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88323" y="5913465"/>
                <a:ext cx="323565" cy="294821"/>
              </a:xfrm>
              <a:prstGeom prst="ellipse">
                <a:avLst/>
              </a:prstGeom>
              <a:noFill/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0287020" y="6001573"/>
                <a:ext cx="123166" cy="116829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9356650" y="5653753"/>
                <a:ext cx="1486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2">
                        <a:lumMod val="50000"/>
                      </a:schemeClr>
                    </a:solidFill>
                  </a:rPr>
                  <a:t>Vertical</a:t>
                </a:r>
                <a:endParaRPr lang="de-DE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133898" y="4638633"/>
            <a:ext cx="6104037" cy="1519274"/>
            <a:chOff x="524268" y="3655668"/>
            <a:chExt cx="7230441" cy="1945812"/>
          </a:xfrm>
        </p:grpSpPr>
        <p:grpSp>
          <p:nvGrpSpPr>
            <p:cNvPr id="112" name="Group 111"/>
            <p:cNvGrpSpPr/>
            <p:nvPr/>
          </p:nvGrpSpPr>
          <p:grpSpPr>
            <a:xfrm>
              <a:off x="524268" y="3655668"/>
              <a:ext cx="7230441" cy="1945812"/>
              <a:chOff x="524268" y="3655668"/>
              <a:chExt cx="7230441" cy="1945812"/>
            </a:xfrm>
          </p:grpSpPr>
          <p:sp>
            <p:nvSpPr>
              <p:cNvPr id="102" name="Left-Up Arrow 101"/>
              <p:cNvSpPr/>
              <p:nvPr/>
            </p:nvSpPr>
            <p:spPr>
              <a:xfrm flipH="1">
                <a:off x="6141262" y="4012348"/>
                <a:ext cx="958609" cy="969140"/>
              </a:xfrm>
              <a:prstGeom prst="leftUpArrow">
                <a:avLst>
                  <a:gd name="adj1" fmla="val 3803"/>
                  <a:gd name="adj2" fmla="val 6452"/>
                  <a:gd name="adj3" fmla="val 25000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6267743" y="4893547"/>
                <a:ext cx="1486966" cy="433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2">
                        <a:lumMod val="50000"/>
                      </a:schemeClr>
                    </a:solidFill>
                  </a:rPr>
                  <a:t>Dispersive</a:t>
                </a:r>
                <a:endParaRPr lang="de-DE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701611" y="4035467"/>
                <a:ext cx="1087760" cy="9560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24268" y="4991506"/>
                <a:ext cx="1486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Source</a:t>
                </a:r>
                <a:endParaRPr lang="de-DE" dirty="0"/>
              </a:p>
            </p:txBody>
          </p:sp>
          <p:sp>
            <p:nvSpPr>
              <p:cNvPr id="93" name="Right Arrow 92"/>
              <p:cNvSpPr/>
              <p:nvPr/>
            </p:nvSpPr>
            <p:spPr>
              <a:xfrm>
                <a:off x="1999557" y="4289033"/>
                <a:ext cx="846168" cy="432691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35779" y="4035466"/>
                <a:ext cx="126279" cy="9560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918294" y="4027358"/>
                <a:ext cx="126279" cy="95603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23911" y="5232148"/>
                <a:ext cx="1486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On detector</a:t>
                </a:r>
                <a:endParaRPr lang="de-DE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702231" y="3655668"/>
                <a:ext cx="1486966" cy="433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2">
                        <a:lumMod val="50000"/>
                      </a:schemeClr>
                    </a:solidFill>
                  </a:rPr>
                  <a:t>Vertical</a:t>
                </a:r>
                <a:endParaRPr lang="de-DE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>
              <a:off x="3094609" y="3863340"/>
              <a:ext cx="2463658" cy="1337836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46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24" y="1634814"/>
            <a:ext cx="2287481" cy="2698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Spectrometer</a:t>
            </a:r>
            <a:r>
              <a:rPr lang="de-DE" dirty="0" smtClean="0"/>
              <a:t> Design</a:t>
            </a:r>
            <a:endParaRPr lang="de-D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13630" y="300143"/>
            <a:ext cx="7624" cy="6257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11573" y="1434628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DUCC</a:t>
            </a:r>
            <a:endParaRPr lang="de-DE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8069911" y="1404929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FSSR</a:t>
            </a:r>
            <a:endParaRPr lang="de-DE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205126" y="2123197"/>
            <a:ext cx="32659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/>
              <a:t>Flat crystal</a:t>
            </a:r>
            <a:r>
              <a:rPr lang="en-US" sz="2200" dirty="0" smtClean="0"/>
              <a:t> </a:t>
            </a:r>
            <a:r>
              <a:rPr lang="en-US" sz="2200" dirty="0" smtClean="0">
                <a:sym typeface="Wingdings" panose="05000000000000000000" pitchFamily="2" charset="2"/>
              </a:rPr>
              <a:t> basic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>
                <a:sym typeface="Wingdings" panose="05000000000000000000" pitchFamily="2" charset="2"/>
              </a:rPr>
              <a:t>ADP crystal </a:t>
            </a:r>
            <a:r>
              <a:rPr lang="en-US" sz="2200" dirty="0" smtClean="0">
                <a:sym typeface="Wingdings" panose="05000000000000000000" pitchFamily="2" charset="2"/>
              </a:rPr>
              <a:t> excellent intrinsic resolution (due to crystal)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13328" y="2132376"/>
            <a:ext cx="3679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/>
              <a:t>Spherically bent crystal </a:t>
            </a:r>
            <a:r>
              <a:rPr lang="en-US" sz="2200" dirty="0" smtClean="0">
                <a:sym typeface="Wingdings" panose="05000000000000000000" pitchFamily="2" charset="2"/>
              </a:rPr>
              <a:t> high intensity and resolution (due to geometry)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>
                <a:sym typeface="Wingdings" panose="05000000000000000000" pitchFamily="2" charset="2"/>
              </a:rPr>
              <a:t>Mica crystal </a:t>
            </a:r>
            <a:r>
              <a:rPr lang="en-US" sz="2200" dirty="0" smtClean="0">
                <a:sym typeface="Wingdings" panose="05000000000000000000" pitchFamily="2" charset="2"/>
              </a:rPr>
              <a:t> common in literature</a:t>
            </a:r>
          </a:p>
        </p:txBody>
      </p:sp>
      <p:grpSp>
        <p:nvGrpSpPr>
          <p:cNvPr id="21" name="Group 20"/>
          <p:cNvGrpSpPr/>
          <p:nvPr/>
        </p:nvGrpSpPr>
        <p:grpSpPr>
          <a:xfrm rot="16200000">
            <a:off x="3410003" y="1614176"/>
            <a:ext cx="2346205" cy="2837167"/>
            <a:chOff x="1217832" y="1154657"/>
            <a:chExt cx="4603829" cy="5456109"/>
          </a:xfrm>
        </p:grpSpPr>
        <p:sp>
          <p:nvSpPr>
            <p:cNvPr id="23" name="Down Arrow 22"/>
            <p:cNvSpPr/>
            <p:nvPr/>
          </p:nvSpPr>
          <p:spPr>
            <a:xfrm rot="10800000">
              <a:off x="1890397" y="5041146"/>
              <a:ext cx="353152" cy="1076826"/>
            </a:xfrm>
            <a:prstGeom prst="downArrow">
              <a:avLst/>
            </a:prstGeom>
            <a:solidFill>
              <a:srgbClr val="FF0000">
                <a:alpha val="5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 rot="10800000">
              <a:off x="1647960" y="3702317"/>
              <a:ext cx="1347537" cy="198526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17832" y="3278623"/>
              <a:ext cx="45719" cy="1008992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52815" y="4480503"/>
              <a:ext cx="57150" cy="394654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259494" y="3803076"/>
              <a:ext cx="2355595" cy="2274773"/>
            </a:xfrm>
            <a:prstGeom prst="straightConnector1">
              <a:avLst/>
            </a:prstGeom>
            <a:noFill/>
            <a:ln w="6350" cap="flat" cmpd="sng" algn="ctr">
              <a:solidFill>
                <a:srgbClr val="004E8A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>
            <a:xfrm rot="2880000" flipV="1">
              <a:off x="754442" y="4940134"/>
              <a:ext cx="3053955" cy="482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>
            <a:xfrm flipV="1">
              <a:off x="1259493" y="1549949"/>
              <a:ext cx="2339625" cy="2259351"/>
            </a:xfrm>
            <a:prstGeom prst="straightConnector1">
              <a:avLst/>
            </a:prstGeom>
            <a:noFill/>
            <a:ln w="6350" cap="flat" cmpd="sng" algn="ctr">
              <a:solidFill>
                <a:srgbClr val="B90F22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>
            <a:xfrm rot="18720000">
              <a:off x="754442" y="2681394"/>
              <a:ext cx="3053955" cy="482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>
              <a:off x="2662205" y="6097806"/>
              <a:ext cx="1603611" cy="299654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3613869" y="4133545"/>
              <a:ext cx="2010747" cy="1941758"/>
            </a:xfrm>
            <a:prstGeom prst="straightConnector1">
              <a:avLst/>
            </a:prstGeom>
            <a:noFill/>
            <a:ln w="6350" cap="flat" cmpd="sng" algn="ctr">
              <a:solidFill>
                <a:srgbClr val="004E8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>
            <a:xfrm flipV="1">
              <a:off x="3303347" y="3494318"/>
              <a:ext cx="2321423" cy="2578202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>
            <a:xfrm>
              <a:off x="3600000" y="1551415"/>
              <a:ext cx="2011934" cy="1942903"/>
            </a:xfrm>
            <a:prstGeom prst="straightConnector1">
              <a:avLst/>
            </a:prstGeom>
            <a:noFill/>
            <a:ln w="6350" cap="flat" cmpd="sng" algn="ctr">
              <a:solidFill>
                <a:srgbClr val="B90F2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>
            <a:xfrm>
              <a:off x="3289478" y="1554196"/>
              <a:ext cx="2322456" cy="2579349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6" name="Rectangle 35"/>
            <p:cNvSpPr/>
            <p:nvPr/>
          </p:nvSpPr>
          <p:spPr>
            <a:xfrm>
              <a:off x="5624616" y="3471815"/>
              <a:ext cx="197045" cy="71413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662205" y="1237949"/>
              <a:ext cx="1603611" cy="287655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624616" y="3471815"/>
              <a:ext cx="45719" cy="714131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08188" y="31106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717109" y="5131611"/>
              <a:ext cx="1004493" cy="1479155"/>
              <a:chOff x="5762812" y="1615352"/>
              <a:chExt cx="1004493" cy="147915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5762812" y="1615352"/>
                <a:ext cx="1004493" cy="104471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5934940" y="1775968"/>
                <a:ext cx="685937" cy="1318539"/>
                <a:chOff x="9015267" y="3197435"/>
                <a:chExt cx="685937" cy="1318539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9371269" y="3197750"/>
                  <a:ext cx="169437" cy="714132"/>
                </a:xfrm>
                <a:prstGeom prst="rect">
                  <a:avLst/>
                </a:prstGeom>
                <a:solidFill>
                  <a:srgbClr val="004E8A"/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9015267" y="3219234"/>
                  <a:ext cx="0" cy="69162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B90F22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9701204" y="3219234"/>
                  <a:ext cx="0" cy="69162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4E8A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48" name="TextBox 47"/>
                <p:cNvSpPr txBox="1"/>
                <p:nvPr/>
              </p:nvSpPr>
              <p:spPr>
                <a:xfrm>
                  <a:off x="9506869" y="4146642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9172154" y="3197435"/>
                  <a:ext cx="169437" cy="714132"/>
                </a:xfrm>
                <a:prstGeom prst="rect">
                  <a:avLst/>
                </a:prstGeom>
                <a:solidFill>
                  <a:srgbClr val="B90F22"/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41" name="Straight Connector 40"/>
            <p:cNvCxnSpPr/>
            <p:nvPr/>
          </p:nvCxnSpPr>
          <p:spPr>
            <a:xfrm rot="5400000">
              <a:off x="4338964" y="3862621"/>
              <a:ext cx="1641804" cy="88551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alpha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>
            <a:xfrm rot="5400000" flipV="1">
              <a:off x="5184362" y="4587550"/>
              <a:ext cx="964145" cy="11332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alpha val="50000"/>
                </a:sysClr>
              </a:solidFill>
              <a:prstDash val="sysDash"/>
              <a:miter lim="800000"/>
            </a:ln>
            <a:effectLst/>
          </p:spPr>
        </p:cxnSp>
      </p:grpSp>
      <p:sp>
        <p:nvSpPr>
          <p:cNvPr id="96" name="TextBox 95"/>
          <p:cNvSpPr txBox="1"/>
          <p:nvPr/>
        </p:nvSpPr>
        <p:spPr>
          <a:xfrm>
            <a:off x="187398" y="4370314"/>
            <a:ext cx="51440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ym typeface="Wingdings" panose="05000000000000000000" pitchFamily="2" charset="2"/>
              </a:rPr>
              <a:t>Dual channel </a:t>
            </a:r>
            <a:r>
              <a:rPr lang="en-US" sz="2200" dirty="0">
                <a:sym typeface="Wingdings" panose="05000000000000000000" pitchFamily="2" charset="2"/>
              </a:rPr>
              <a:t> only one </a:t>
            </a:r>
            <a:r>
              <a:rPr lang="en-US" sz="2200" dirty="0" smtClean="0">
                <a:sym typeface="Wingdings" panose="05000000000000000000" pitchFamily="2" charset="2"/>
              </a:rPr>
              <a:t>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>
                <a:sym typeface="Wingdings" panose="05000000000000000000" pitchFamily="2" charset="2"/>
              </a:rPr>
              <a:t>Small </a:t>
            </a:r>
            <a:r>
              <a:rPr lang="en-US" sz="2200" b="1" dirty="0">
                <a:sym typeface="Wingdings" panose="05000000000000000000" pitchFamily="2" charset="2"/>
              </a:rPr>
              <a:t>E-range </a:t>
            </a:r>
            <a:r>
              <a:rPr lang="en-US" sz="2200" dirty="0">
                <a:sym typeface="Wingdings" panose="05000000000000000000" pitchFamily="2" charset="2"/>
              </a:rPr>
              <a:t> cover </a:t>
            </a:r>
            <a:r>
              <a:rPr lang="en-US" sz="2200" dirty="0" smtClean="0">
                <a:sym typeface="Wingdings" panose="05000000000000000000" pitchFamily="2" charset="2"/>
              </a:rPr>
              <a:t>XANES (near edge) at high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213328" y="4496321"/>
            <a:ext cx="53573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ym typeface="Wingdings" panose="05000000000000000000" pitchFamily="2" charset="2"/>
              </a:rPr>
              <a:t>1-D imaging </a:t>
            </a:r>
            <a:r>
              <a:rPr lang="en-US" sz="2200" dirty="0">
                <a:sym typeface="Wingdings" panose="05000000000000000000" pitchFamily="2" charset="2"/>
              </a:rPr>
              <a:t> low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ym typeface="Wingdings" panose="05000000000000000000" pitchFamily="2" charset="2"/>
              </a:rPr>
              <a:t>Larger E-range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 smtClean="0">
                <a:sym typeface="Wingdings" panose="05000000000000000000" pitchFamily="2" charset="2"/>
              </a:rPr>
              <a:t>cover XANES and EXAFS at lower resolution</a:t>
            </a:r>
            <a:endParaRPr lang="en-US" sz="2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887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96" grpId="0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85665" y="3733640"/>
            <a:ext cx="8281905" cy="25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19138"/>
              </p:ext>
            </p:extLst>
          </p:nvPr>
        </p:nvGraphicFramePr>
        <p:xfrm>
          <a:off x="2055993" y="3789000"/>
          <a:ext cx="8128000" cy="2219960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9400626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65401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Main Components</a:t>
                      </a:r>
                      <a:endParaRPr lang="de-DE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Purpose</a:t>
                      </a:r>
                      <a:endParaRPr lang="de-DE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11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Greateyes</a:t>
                      </a:r>
                      <a:r>
                        <a:rPr lang="de-DE" baseline="0" dirty="0" smtClean="0"/>
                        <a:t> </a:t>
                      </a:r>
                      <a:r>
                        <a:rPr lang="en-US" baseline="0" dirty="0" smtClean="0"/>
                        <a:t>x-ray camera</a:t>
                      </a:r>
                      <a:endParaRPr lang="de-DE" b="1" i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Record spectra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220417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Aluminum housing</a:t>
                      </a:r>
                      <a:endParaRPr lang="de-DE" b="1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Structure and shielding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05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Carbon filters</a:t>
                      </a:r>
                      <a:endParaRPr lang="de-DE" b="1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Insulation of camera chip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75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Mylar</a:t>
                      </a:r>
                      <a:r>
                        <a:rPr lang="en-US" baseline="0" dirty="0" smtClean="0"/>
                        <a:t> (plastic) filters</a:t>
                      </a:r>
                      <a:endParaRPr lang="en-US" b="1" baseline="0" dirty="0" smtClean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Shielding of crystals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75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Alignment apparatus</a:t>
                      </a:r>
                      <a:endParaRPr lang="en-US" b="1" baseline="0" dirty="0" smtClean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Alignment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53794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and Requirements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Mechanical</a:t>
            </a:r>
            <a:r>
              <a:rPr lang="de-DE" dirty="0" smtClean="0"/>
              <a:t> Design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6000" y="1490149"/>
                <a:ext cx="8640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Requirements: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 smtClean="0"/>
                  <a:t>Implementation of design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de-DE" sz="2400" dirty="0" smtClean="0"/>
                  <a:t> mm </a:t>
                </a:r>
                <a:r>
                  <a:rPr lang="de-DE" sz="2400" dirty="0" err="1" smtClean="0"/>
                  <a:t>precision</a:t>
                </a:r>
                <a:r>
                  <a:rPr lang="de-DE" sz="2400" dirty="0" smtClean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 smtClean="0"/>
                  <a:t>Shielding of sensitive elements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 smtClean="0"/>
                  <a:t>Alignment in chamber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 smtClean="0"/>
                  <a:t>Robustness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000" y="1490149"/>
                <a:ext cx="8640000" cy="1938992"/>
              </a:xfrm>
              <a:prstGeom prst="rect">
                <a:avLst/>
              </a:prstGeom>
              <a:blipFill>
                <a:blip r:embed="rId2"/>
                <a:stretch>
                  <a:fillRect l="-1058" t="-2194" b="-62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81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38" y="161713"/>
            <a:ext cx="6489427" cy="3250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43" y="476640"/>
            <a:ext cx="9687282" cy="591661"/>
          </a:xfrm>
        </p:spPr>
        <p:txBody>
          <a:bodyPr/>
          <a:lstStyle/>
          <a:p>
            <a:r>
              <a:rPr lang="en-US" dirty="0" smtClean="0"/>
              <a:t>DUCC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Mechanical</a:t>
            </a:r>
            <a:r>
              <a:rPr lang="de-DE" dirty="0" smtClean="0"/>
              <a:t> Design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3526767"/>
            <a:ext cx="3465642" cy="3031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58" y="3789000"/>
            <a:ext cx="4980235" cy="2385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5" y="3417147"/>
            <a:ext cx="2336903" cy="34290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95558" y="1129461"/>
            <a:ext cx="2478128" cy="2233432"/>
            <a:chOff x="195558" y="1129461"/>
            <a:chExt cx="2478128" cy="2233432"/>
          </a:xfrm>
        </p:grpSpPr>
        <p:grpSp>
          <p:nvGrpSpPr>
            <p:cNvPr id="10" name="Group 9"/>
            <p:cNvGrpSpPr/>
            <p:nvPr/>
          </p:nvGrpSpPr>
          <p:grpSpPr>
            <a:xfrm rot="16200000">
              <a:off x="382889" y="1034606"/>
              <a:ext cx="2119827" cy="2461766"/>
              <a:chOff x="1217832" y="1154657"/>
              <a:chExt cx="4603829" cy="5456109"/>
            </a:xfrm>
          </p:grpSpPr>
          <p:sp>
            <p:nvSpPr>
              <p:cNvPr id="11" name="Down Arrow 10"/>
              <p:cNvSpPr/>
              <p:nvPr/>
            </p:nvSpPr>
            <p:spPr>
              <a:xfrm rot="10800000">
                <a:off x="1890397" y="5041146"/>
                <a:ext cx="353152" cy="1076826"/>
              </a:xfrm>
              <a:prstGeom prst="downArrow">
                <a:avLst/>
              </a:prstGeom>
              <a:solidFill>
                <a:srgbClr val="FF0000">
                  <a:alpha val="5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>
              <a:xfrm rot="10800000">
                <a:off x="1647960" y="3702317"/>
                <a:ext cx="1347537" cy="198526"/>
              </a:xfrm>
              <a:prstGeom prst="rightArrow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17832" y="3278623"/>
                <a:ext cx="45719" cy="1008992"/>
              </a:xfrm>
              <a:prstGeom prst="rect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052815" y="4480503"/>
                <a:ext cx="57150" cy="394654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59494" y="3803076"/>
                <a:ext cx="2355595" cy="2274773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4E8A"/>
                </a:solidFill>
                <a:prstDash val="solid"/>
                <a:miter lim="800000"/>
                <a:tailEnd type="none"/>
              </a:ln>
              <a:effectLst/>
            </p:spPr>
          </p:cxnSp>
          <p:cxnSp>
            <p:nvCxnSpPr>
              <p:cNvPr id="18" name="Straight Arrow Connector 17"/>
              <p:cNvCxnSpPr/>
              <p:nvPr/>
            </p:nvCxnSpPr>
            <p:spPr>
              <a:xfrm rot="2880000" flipV="1">
                <a:off x="754442" y="4940134"/>
                <a:ext cx="3053955" cy="48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70C0"/>
                </a:solidFill>
                <a:prstDash val="solid"/>
                <a:miter lim="800000"/>
                <a:tailEnd type="none"/>
              </a:ln>
              <a:effectLst/>
            </p:spPr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1259493" y="1549949"/>
                <a:ext cx="2339625" cy="225935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B90F22"/>
                </a:solidFill>
                <a:prstDash val="solid"/>
                <a:miter lim="800000"/>
                <a:tailEnd type="none"/>
              </a:ln>
              <a:effectLst/>
            </p:spPr>
          </p:cxnSp>
          <p:cxnSp>
            <p:nvCxnSpPr>
              <p:cNvPr id="20" name="Straight Arrow Connector 19"/>
              <p:cNvCxnSpPr/>
              <p:nvPr/>
            </p:nvCxnSpPr>
            <p:spPr>
              <a:xfrm rot="18720000">
                <a:off x="754442" y="2681394"/>
                <a:ext cx="3053955" cy="48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FF0000"/>
                </a:solidFill>
                <a:prstDash val="solid"/>
                <a:miter lim="800000"/>
                <a:tailEnd type="none"/>
              </a:ln>
              <a:effectLst/>
            </p:spPr>
          </p:cxnSp>
          <p:sp>
            <p:nvSpPr>
              <p:cNvPr id="21" name="Rectangle 20"/>
              <p:cNvSpPr/>
              <p:nvPr/>
            </p:nvSpPr>
            <p:spPr>
              <a:xfrm>
                <a:off x="2662205" y="6097806"/>
                <a:ext cx="1603611" cy="299654"/>
              </a:xfrm>
              <a:prstGeom prst="rect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V="1">
                <a:off x="3613869" y="4133545"/>
                <a:ext cx="2010747" cy="194175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4E8A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3303347" y="3494318"/>
                <a:ext cx="2321423" cy="257820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70C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3600000" y="1551415"/>
                <a:ext cx="2011934" cy="1942903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B90F22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3289478" y="1554196"/>
                <a:ext cx="2322456" cy="2579349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6" name="Rectangle 25"/>
              <p:cNvSpPr/>
              <p:nvPr/>
            </p:nvSpPr>
            <p:spPr>
              <a:xfrm>
                <a:off x="5624616" y="3471815"/>
                <a:ext cx="197045" cy="714131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662205" y="1237949"/>
                <a:ext cx="1603611" cy="287655"/>
              </a:xfrm>
              <a:prstGeom prst="rect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624616" y="3471815"/>
                <a:ext cx="45719" cy="714131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08188" y="311069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4717109" y="5131611"/>
                <a:ext cx="1004493" cy="1479155"/>
                <a:chOff x="5762812" y="1615352"/>
                <a:chExt cx="1004493" cy="1479155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5762812" y="1615352"/>
                  <a:ext cx="1004493" cy="104471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5934940" y="1775968"/>
                  <a:ext cx="685937" cy="1318539"/>
                  <a:chOff x="9015267" y="3197435"/>
                  <a:chExt cx="685937" cy="1318539"/>
                </a:xfrm>
              </p:grpSpPr>
              <p:sp>
                <p:nvSpPr>
                  <p:cNvPr id="39" name="Rectangle 38"/>
                  <p:cNvSpPr/>
                  <p:nvPr/>
                </p:nvSpPr>
                <p:spPr>
                  <a:xfrm>
                    <a:off x="9371269" y="3197750"/>
                    <a:ext cx="169437" cy="714132"/>
                  </a:xfrm>
                  <a:prstGeom prst="rect">
                    <a:avLst/>
                  </a:prstGeom>
                  <a:solidFill>
                    <a:srgbClr val="004E8A"/>
                  </a:solidFill>
                  <a:ln w="12700" cap="flat" cmpd="sng" algn="ctr">
                    <a:solidFill>
                      <a:srgbClr val="ED7D31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0" name="Straight Arrow Connector 39"/>
                  <p:cNvCxnSpPr/>
                  <p:nvPr/>
                </p:nvCxnSpPr>
                <p:spPr>
                  <a:xfrm flipV="1">
                    <a:off x="9015267" y="3219234"/>
                    <a:ext cx="0" cy="691627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B90F22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41" name="Straight Arrow Connector 40"/>
                  <p:cNvCxnSpPr/>
                  <p:nvPr/>
                </p:nvCxnSpPr>
                <p:spPr>
                  <a:xfrm>
                    <a:off x="9701204" y="3219234"/>
                    <a:ext cx="0" cy="691627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004E8A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9506869" y="4146642"/>
                    <a:ext cx="1847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9172154" y="3197435"/>
                    <a:ext cx="169437" cy="714132"/>
                  </a:xfrm>
                  <a:prstGeom prst="rect">
                    <a:avLst/>
                  </a:prstGeom>
                  <a:solidFill>
                    <a:srgbClr val="B90F22"/>
                  </a:solidFill>
                  <a:ln w="12700" cap="flat" cmpd="sng" algn="ctr">
                    <a:solidFill>
                      <a:srgbClr val="ED7D31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33" name="Straight Connector 32"/>
              <p:cNvCxnSpPr/>
              <p:nvPr/>
            </p:nvCxnSpPr>
            <p:spPr>
              <a:xfrm rot="5400000">
                <a:off x="4338964" y="3862621"/>
                <a:ext cx="1641804" cy="88551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alpha val="50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>
              <a:xfrm rot="5400000" flipV="1">
                <a:off x="5184362" y="4587550"/>
                <a:ext cx="964145" cy="11332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alpha val="50000"/>
                  </a:sysClr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50" name="Rectangle 49"/>
            <p:cNvSpPr/>
            <p:nvPr/>
          </p:nvSpPr>
          <p:spPr>
            <a:xfrm>
              <a:off x="195558" y="1129461"/>
              <a:ext cx="2434800" cy="22334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21449" y="3441559"/>
            <a:ext cx="65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Top</a:t>
            </a:r>
            <a:endParaRPr lang="de-DE" dirty="0"/>
          </a:p>
        </p:txBody>
      </p:sp>
      <p:sp>
        <p:nvSpPr>
          <p:cNvPr id="54" name="TextBox 53"/>
          <p:cNvSpPr txBox="1"/>
          <p:nvPr/>
        </p:nvSpPr>
        <p:spPr>
          <a:xfrm>
            <a:off x="162324" y="1129147"/>
            <a:ext cx="100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Scheme</a:t>
            </a:r>
            <a:endParaRPr lang="de-DE" dirty="0"/>
          </a:p>
        </p:txBody>
      </p:sp>
      <p:sp>
        <p:nvSpPr>
          <p:cNvPr id="55" name="Rectangle 54"/>
          <p:cNvSpPr/>
          <p:nvPr/>
        </p:nvSpPr>
        <p:spPr>
          <a:xfrm>
            <a:off x="174683" y="3449200"/>
            <a:ext cx="2237039" cy="33426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tangle 55"/>
          <p:cNvSpPr/>
          <p:nvPr/>
        </p:nvSpPr>
        <p:spPr>
          <a:xfrm>
            <a:off x="3295155" y="156992"/>
            <a:ext cx="6583159" cy="3284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tangle 56"/>
          <p:cNvSpPr/>
          <p:nvPr/>
        </p:nvSpPr>
        <p:spPr>
          <a:xfrm>
            <a:off x="2673686" y="3511127"/>
            <a:ext cx="4056723" cy="2995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TextBox 57"/>
          <p:cNvSpPr txBox="1"/>
          <p:nvPr/>
        </p:nvSpPr>
        <p:spPr>
          <a:xfrm>
            <a:off x="2691212" y="3531130"/>
            <a:ext cx="101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Front/Side</a:t>
            </a:r>
            <a:endParaRPr lang="de-DE" dirty="0"/>
          </a:p>
        </p:txBody>
      </p:sp>
      <p:sp>
        <p:nvSpPr>
          <p:cNvPr id="59" name="TextBox 58"/>
          <p:cNvSpPr txBox="1"/>
          <p:nvPr/>
        </p:nvSpPr>
        <p:spPr>
          <a:xfrm>
            <a:off x="7223956" y="3497094"/>
            <a:ext cx="101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Front</a:t>
            </a:r>
            <a:endParaRPr lang="de-DE" dirty="0"/>
          </a:p>
        </p:txBody>
      </p:sp>
      <p:sp>
        <p:nvSpPr>
          <p:cNvPr id="60" name="Rectangle 59"/>
          <p:cNvSpPr/>
          <p:nvPr/>
        </p:nvSpPr>
        <p:spPr>
          <a:xfrm>
            <a:off x="7188958" y="3487409"/>
            <a:ext cx="4964055" cy="2995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Box 51"/>
          <p:cNvSpPr txBox="1"/>
          <p:nvPr/>
        </p:nvSpPr>
        <p:spPr>
          <a:xfrm>
            <a:off x="3343590" y="239099"/>
            <a:ext cx="65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</a:t>
            </a:r>
            <a:endParaRPr lang="de-DE" dirty="0"/>
          </a:p>
        </p:txBody>
      </p:sp>
      <p:sp>
        <p:nvSpPr>
          <p:cNvPr id="65" name="TextBox 64"/>
          <p:cNvSpPr txBox="1"/>
          <p:nvPr/>
        </p:nvSpPr>
        <p:spPr>
          <a:xfrm>
            <a:off x="3612222" y="1239275"/>
            <a:ext cx="1033173" cy="338554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Camera</a:t>
            </a:r>
            <a:endParaRPr lang="de-DE" sz="1600" dirty="0"/>
          </a:p>
        </p:txBody>
      </p:sp>
      <p:cxnSp>
        <p:nvCxnSpPr>
          <p:cNvPr id="67" name="Straight Arrow Connector 66"/>
          <p:cNvCxnSpPr>
            <a:stCxn id="65" idx="3"/>
          </p:cNvCxnSpPr>
          <p:nvPr/>
        </p:nvCxnSpPr>
        <p:spPr>
          <a:xfrm>
            <a:off x="4645395" y="1408552"/>
            <a:ext cx="360001" cy="264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23956" y="2390940"/>
                <a:ext cx="833257" cy="33855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en-US" sz="1600" dirty="0" smtClean="0"/>
                  <a:t> Tilt</a:t>
                </a:r>
                <a:endParaRPr lang="de-DE" sz="16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956" y="2390940"/>
                <a:ext cx="833257" cy="338554"/>
              </a:xfrm>
              <a:prstGeom prst="rect">
                <a:avLst/>
              </a:prstGeom>
              <a:blipFill>
                <a:blip r:embed="rId6"/>
                <a:stretch>
                  <a:fillRect t="-3448" r="-2158" b="-18966"/>
                </a:stretch>
              </a:blipFill>
              <a:ln w="12700" cap="flat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>
            <a:stCxn id="68" idx="1"/>
          </p:cNvCxnSpPr>
          <p:nvPr/>
        </p:nvCxnSpPr>
        <p:spPr>
          <a:xfrm flipH="1" flipV="1">
            <a:off x="6730410" y="2228539"/>
            <a:ext cx="493546" cy="3316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802923" y="5884386"/>
            <a:ext cx="878719" cy="58477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Blast Shields</a:t>
            </a:r>
            <a:endParaRPr lang="de-DE" sz="1600" dirty="0"/>
          </a:p>
        </p:txBody>
      </p:sp>
      <p:cxnSp>
        <p:nvCxnSpPr>
          <p:cNvPr id="75" name="Straight Arrow Connector 74"/>
          <p:cNvCxnSpPr>
            <a:stCxn id="74" idx="0"/>
          </p:cNvCxnSpPr>
          <p:nvPr/>
        </p:nvCxnSpPr>
        <p:spPr>
          <a:xfrm flipH="1" flipV="1">
            <a:off x="5909651" y="5612022"/>
            <a:ext cx="332632" cy="27236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1"/>
          </p:cNvCxnSpPr>
          <p:nvPr/>
        </p:nvCxnSpPr>
        <p:spPr>
          <a:xfrm flipH="1" flipV="1">
            <a:off x="4699416" y="5748728"/>
            <a:ext cx="1103507" cy="42804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851093" y="3653725"/>
            <a:ext cx="833257" cy="58477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Pointer Holder</a:t>
            </a:r>
            <a:endParaRPr lang="de-DE" sz="1600" dirty="0"/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 flipH="1">
            <a:off x="4834328" y="4238500"/>
            <a:ext cx="433394" cy="7457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833917" y="5442178"/>
            <a:ext cx="852284" cy="830997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Carbon Filter Holder</a:t>
            </a:r>
            <a:endParaRPr lang="de-DE" sz="1600" dirty="0"/>
          </a:p>
        </p:txBody>
      </p:sp>
      <p:cxnSp>
        <p:nvCxnSpPr>
          <p:cNvPr id="91" name="Straight Arrow Connector 90"/>
          <p:cNvCxnSpPr>
            <a:stCxn id="90" idx="0"/>
          </p:cNvCxnSpPr>
          <p:nvPr/>
        </p:nvCxnSpPr>
        <p:spPr>
          <a:xfrm flipV="1">
            <a:off x="8260059" y="4684426"/>
            <a:ext cx="996367" cy="7577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29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4" grpId="0"/>
      <p:bldP spid="55" grpId="0" animBg="1"/>
      <p:bldP spid="56" grpId="0" animBg="1"/>
      <p:bldP spid="57" grpId="0" animBg="1"/>
      <p:bldP spid="58" grpId="0"/>
      <p:bldP spid="59" grpId="0"/>
      <p:bldP spid="60" grpId="0" animBg="1"/>
      <p:bldP spid="52" grpId="0"/>
      <p:bldP spid="65" grpId="0" animBg="1"/>
      <p:bldP spid="68" grpId="0" animBg="1"/>
      <p:bldP spid="74" grpId="0" animBg="1"/>
      <p:bldP spid="85" grpId="0" animBg="1"/>
      <p:bldP spid="9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86142" y="347994"/>
            <a:ext cx="2287481" cy="26987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62" y="513007"/>
            <a:ext cx="4938172" cy="3158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8929" y="-19044"/>
            <a:ext cx="9687282" cy="591661"/>
          </a:xfrm>
        </p:spPr>
        <p:txBody>
          <a:bodyPr/>
          <a:lstStyle/>
          <a:p>
            <a:r>
              <a:rPr lang="en-US" dirty="0" smtClean="0"/>
              <a:t>FSSR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185" y="-19044"/>
            <a:ext cx="8976000" cy="189000"/>
          </a:xfrm>
        </p:spPr>
        <p:txBody>
          <a:bodyPr/>
          <a:lstStyle/>
          <a:p>
            <a:r>
              <a:rPr lang="de-DE" dirty="0" err="1" smtClean="0"/>
              <a:t>Mechanical</a:t>
            </a:r>
            <a:r>
              <a:rPr lang="de-DE" dirty="0" smtClean="0"/>
              <a:t> Design</a:t>
            </a:r>
            <a:endParaRPr lang="de-D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r="7733"/>
          <a:stretch/>
        </p:blipFill>
        <p:spPr>
          <a:xfrm>
            <a:off x="177165" y="3061863"/>
            <a:ext cx="4118835" cy="37684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100" y="1747473"/>
            <a:ext cx="2830900" cy="1859489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79046" y="302974"/>
            <a:ext cx="2800845" cy="2756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tangle 37"/>
          <p:cNvSpPr/>
          <p:nvPr/>
        </p:nvSpPr>
        <p:spPr>
          <a:xfrm>
            <a:off x="188357" y="3059677"/>
            <a:ext cx="4103739" cy="37706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tangle 38"/>
          <p:cNvSpPr/>
          <p:nvPr/>
        </p:nvSpPr>
        <p:spPr>
          <a:xfrm>
            <a:off x="4335038" y="476332"/>
            <a:ext cx="4948096" cy="319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9"/>
          <p:cNvSpPr/>
          <p:nvPr/>
        </p:nvSpPr>
        <p:spPr>
          <a:xfrm>
            <a:off x="4421996" y="3752955"/>
            <a:ext cx="6329454" cy="30477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/>
          <p:cNvSpPr/>
          <p:nvPr/>
        </p:nvSpPr>
        <p:spPr>
          <a:xfrm>
            <a:off x="9329120" y="1468756"/>
            <a:ext cx="2761434" cy="2208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54" y="3760631"/>
            <a:ext cx="6204671" cy="302666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301418" y="277035"/>
            <a:ext cx="100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Scheme</a:t>
            </a:r>
            <a:endParaRPr lang="de-DE" dirty="0"/>
          </a:p>
        </p:txBody>
      </p:sp>
      <p:sp>
        <p:nvSpPr>
          <p:cNvPr id="44" name="TextBox 43"/>
          <p:cNvSpPr txBox="1"/>
          <p:nvPr/>
        </p:nvSpPr>
        <p:spPr>
          <a:xfrm>
            <a:off x="3785094" y="3072535"/>
            <a:ext cx="100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Top</a:t>
            </a:r>
            <a:endParaRPr lang="de-DE" dirty="0"/>
          </a:p>
        </p:txBody>
      </p:sp>
      <p:sp>
        <p:nvSpPr>
          <p:cNvPr id="45" name="TextBox 44"/>
          <p:cNvSpPr txBox="1"/>
          <p:nvPr/>
        </p:nvSpPr>
        <p:spPr>
          <a:xfrm>
            <a:off x="4360842" y="492184"/>
            <a:ext cx="100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Front</a:t>
            </a:r>
            <a:endParaRPr lang="de-DE" dirty="0"/>
          </a:p>
        </p:txBody>
      </p:sp>
      <p:sp>
        <p:nvSpPr>
          <p:cNvPr id="46" name="TextBox 45"/>
          <p:cNvSpPr txBox="1"/>
          <p:nvPr/>
        </p:nvSpPr>
        <p:spPr>
          <a:xfrm>
            <a:off x="10127967" y="3779961"/>
            <a:ext cx="100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</a:t>
            </a:r>
            <a:endParaRPr lang="de-DE" dirty="0"/>
          </a:p>
        </p:txBody>
      </p:sp>
      <p:sp>
        <p:nvSpPr>
          <p:cNvPr id="47" name="TextBox 46"/>
          <p:cNvSpPr txBox="1"/>
          <p:nvPr/>
        </p:nvSpPr>
        <p:spPr>
          <a:xfrm>
            <a:off x="9329120" y="1468756"/>
            <a:ext cx="144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Inside Snout</a:t>
            </a:r>
            <a:endParaRPr lang="de-DE" dirty="0"/>
          </a:p>
        </p:txBody>
      </p:sp>
      <p:sp>
        <p:nvSpPr>
          <p:cNvPr id="49" name="TextBox 48"/>
          <p:cNvSpPr txBox="1"/>
          <p:nvPr/>
        </p:nvSpPr>
        <p:spPr>
          <a:xfrm>
            <a:off x="6393305" y="1525121"/>
            <a:ext cx="782566" cy="58477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Blast Shield</a:t>
            </a:r>
            <a:endParaRPr lang="de-DE" sz="1600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7176000" y="1763731"/>
            <a:ext cx="360000" cy="660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396669" y="572617"/>
            <a:ext cx="844768" cy="338554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Crystal</a:t>
            </a:r>
            <a:endParaRPr lang="de-DE" sz="1600" dirty="0"/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7772403" y="741894"/>
            <a:ext cx="624266" cy="26994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301618" y="2420110"/>
            <a:ext cx="1031503" cy="58477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Main Shielding</a:t>
            </a:r>
            <a:endParaRPr lang="de-DE" sz="16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536001" y="2109897"/>
            <a:ext cx="281369" cy="3035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650373" y="4051284"/>
            <a:ext cx="844768" cy="338554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Snout</a:t>
            </a:r>
            <a:endParaRPr lang="de-DE" sz="1600" dirty="0"/>
          </a:p>
        </p:txBody>
      </p:sp>
      <p:cxnSp>
        <p:nvCxnSpPr>
          <p:cNvPr id="67" name="Straight Arrow Connector 66"/>
          <p:cNvCxnSpPr>
            <a:stCxn id="66" idx="2"/>
          </p:cNvCxnSpPr>
          <p:nvPr/>
        </p:nvCxnSpPr>
        <p:spPr>
          <a:xfrm flipH="1">
            <a:off x="7629993" y="4389838"/>
            <a:ext cx="442764" cy="6618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473784" y="6153365"/>
            <a:ext cx="1192020" cy="58477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Stages for Alignment</a:t>
            </a:r>
            <a:endParaRPr lang="de-DE" sz="1600" dirty="0"/>
          </a:p>
        </p:txBody>
      </p:sp>
      <p:cxnSp>
        <p:nvCxnSpPr>
          <p:cNvPr id="71" name="Straight Arrow Connector 70"/>
          <p:cNvCxnSpPr>
            <a:stCxn id="70" idx="1"/>
          </p:cNvCxnSpPr>
          <p:nvPr/>
        </p:nvCxnSpPr>
        <p:spPr>
          <a:xfrm flipH="1" flipV="1">
            <a:off x="7135318" y="5561351"/>
            <a:ext cx="2338466" cy="88440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0" idx="1"/>
          </p:cNvCxnSpPr>
          <p:nvPr/>
        </p:nvCxnSpPr>
        <p:spPr>
          <a:xfrm flipH="1" flipV="1">
            <a:off x="6925456" y="5951095"/>
            <a:ext cx="2548328" cy="4946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0" idx="1"/>
          </p:cNvCxnSpPr>
          <p:nvPr/>
        </p:nvCxnSpPr>
        <p:spPr>
          <a:xfrm flipH="1" flipV="1">
            <a:off x="7301618" y="6309000"/>
            <a:ext cx="2172166" cy="13675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0" idx="1"/>
          </p:cNvCxnSpPr>
          <p:nvPr/>
        </p:nvCxnSpPr>
        <p:spPr>
          <a:xfrm flipH="1" flipV="1">
            <a:off x="9016584" y="6138472"/>
            <a:ext cx="457200" cy="3072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1085226" y="3760631"/>
            <a:ext cx="895425" cy="830997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Carbon Filter Holder</a:t>
            </a:r>
            <a:endParaRPr lang="de-DE" sz="1600" dirty="0"/>
          </a:p>
        </p:txBody>
      </p:sp>
      <p:cxnSp>
        <p:nvCxnSpPr>
          <p:cNvPr id="87" name="Straight Arrow Connector 86"/>
          <p:cNvCxnSpPr>
            <a:stCxn id="86" idx="0"/>
          </p:cNvCxnSpPr>
          <p:nvPr/>
        </p:nvCxnSpPr>
        <p:spPr>
          <a:xfrm flipH="1" flipV="1">
            <a:off x="11347554" y="2855626"/>
            <a:ext cx="185385" cy="905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0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  <p:bldP spid="45" grpId="0"/>
      <p:bldP spid="46" grpId="0"/>
      <p:bldP spid="47" grpId="0"/>
      <p:bldP spid="49" grpId="0" animBg="1"/>
      <p:bldP spid="55" grpId="0" animBg="1"/>
      <p:bldP spid="61" grpId="0" animBg="1"/>
      <p:bldP spid="66" grpId="0" animBg="1"/>
      <p:bldP spid="70" grpId="0" animBg="1"/>
      <p:bldP spid="8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656207"/>
            <a:ext cx="9426761" cy="64235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323" y="1506960"/>
            <a:ext cx="11519987" cy="4851000"/>
          </a:xfrm>
        </p:spPr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 Design soft x-ray spectrometers for XAFS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Al </a:t>
            </a:r>
            <a:r>
              <a:rPr lang="en-US" dirty="0" smtClean="0"/>
              <a:t>samples</a:t>
            </a:r>
            <a:r>
              <a:rPr lang="de-DE" dirty="0" smtClean="0"/>
              <a:t> </a:t>
            </a:r>
            <a:r>
              <a:rPr lang="en-US" dirty="0" smtClean="0"/>
              <a:t>using laser driven </a:t>
            </a:r>
            <a:r>
              <a:rPr lang="en-US" dirty="0" err="1" smtClean="0"/>
              <a:t>backlighters</a:t>
            </a:r>
            <a:endParaRPr lang="en-US" dirty="0" smtClean="0"/>
          </a:p>
          <a:p>
            <a:r>
              <a:rPr lang="en-US" b="1" dirty="0" smtClean="0"/>
              <a:t>Design: </a:t>
            </a:r>
            <a:r>
              <a:rPr lang="en-US" dirty="0" smtClean="0"/>
              <a:t>Two spectrometers</a:t>
            </a:r>
          </a:p>
          <a:p>
            <a:pPr lvl="1"/>
            <a:r>
              <a:rPr lang="en-US" b="1" dirty="0" smtClean="0"/>
              <a:t>DUCC: </a:t>
            </a:r>
            <a:r>
              <a:rPr lang="en-US" dirty="0" smtClean="0"/>
              <a:t>Flat crystal geometry with two channels,  </a:t>
            </a:r>
            <a:r>
              <a:rPr lang="en-US" b="1" dirty="0" smtClean="0"/>
              <a:t>FSSR: </a:t>
            </a:r>
            <a:r>
              <a:rPr lang="en-US" dirty="0" smtClean="0"/>
              <a:t>Spherical crystal geometry with 1-D imaging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63" y="3186775"/>
            <a:ext cx="2043437" cy="241079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rot="16200000">
            <a:off x="625224" y="3191445"/>
            <a:ext cx="1898351" cy="2265917"/>
            <a:chOff x="1217832" y="1154657"/>
            <a:chExt cx="4603829" cy="5456109"/>
          </a:xfrm>
        </p:grpSpPr>
        <p:sp>
          <p:nvSpPr>
            <p:cNvPr id="10" name="Down Arrow 9"/>
            <p:cNvSpPr/>
            <p:nvPr/>
          </p:nvSpPr>
          <p:spPr>
            <a:xfrm rot="10800000">
              <a:off x="1890397" y="5041146"/>
              <a:ext cx="353152" cy="1076826"/>
            </a:xfrm>
            <a:prstGeom prst="downArrow">
              <a:avLst/>
            </a:prstGeom>
            <a:solidFill>
              <a:srgbClr val="FF0000">
                <a:alpha val="5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10800000">
              <a:off x="1647960" y="3702317"/>
              <a:ext cx="1347537" cy="198526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17832" y="3278623"/>
              <a:ext cx="45719" cy="1008992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52815" y="4480503"/>
              <a:ext cx="57150" cy="394654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259494" y="3803076"/>
              <a:ext cx="2355595" cy="2274773"/>
            </a:xfrm>
            <a:prstGeom prst="straightConnector1">
              <a:avLst/>
            </a:prstGeom>
            <a:noFill/>
            <a:ln w="6350" cap="flat" cmpd="sng" algn="ctr">
              <a:solidFill>
                <a:srgbClr val="004E8A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>
            <a:xfrm rot="2880000" flipV="1">
              <a:off x="754442" y="4940134"/>
              <a:ext cx="3053955" cy="482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>
            <a:xfrm flipV="1">
              <a:off x="1259493" y="1549949"/>
              <a:ext cx="2339625" cy="2259351"/>
            </a:xfrm>
            <a:prstGeom prst="straightConnector1">
              <a:avLst/>
            </a:prstGeom>
            <a:noFill/>
            <a:ln w="6350" cap="flat" cmpd="sng" algn="ctr">
              <a:solidFill>
                <a:srgbClr val="B90F22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>
            <a:xfrm rot="18720000">
              <a:off x="754442" y="2681394"/>
              <a:ext cx="3053955" cy="482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18" name="Rectangle 17"/>
            <p:cNvSpPr/>
            <p:nvPr/>
          </p:nvSpPr>
          <p:spPr>
            <a:xfrm>
              <a:off x="2662205" y="6097806"/>
              <a:ext cx="1603611" cy="299654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613869" y="4133545"/>
              <a:ext cx="2010747" cy="1941758"/>
            </a:xfrm>
            <a:prstGeom prst="straightConnector1">
              <a:avLst/>
            </a:prstGeom>
            <a:noFill/>
            <a:ln w="6350" cap="flat" cmpd="sng" algn="ctr">
              <a:solidFill>
                <a:srgbClr val="004E8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>
            <a:xfrm flipV="1">
              <a:off x="3303347" y="3494318"/>
              <a:ext cx="2321423" cy="2578202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>
            <a:xfrm>
              <a:off x="3600000" y="1551415"/>
              <a:ext cx="2011934" cy="1942903"/>
            </a:xfrm>
            <a:prstGeom prst="straightConnector1">
              <a:avLst/>
            </a:prstGeom>
            <a:noFill/>
            <a:ln w="6350" cap="flat" cmpd="sng" algn="ctr">
              <a:solidFill>
                <a:srgbClr val="B90F2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>
            <a:xfrm>
              <a:off x="3289478" y="1554196"/>
              <a:ext cx="2322456" cy="2579349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>
              <a:off x="5624616" y="3471815"/>
              <a:ext cx="197045" cy="71413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62205" y="1237949"/>
              <a:ext cx="1603611" cy="287655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624616" y="3471815"/>
              <a:ext cx="45719" cy="714131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08188" y="31106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717109" y="5131611"/>
              <a:ext cx="1004493" cy="1479155"/>
              <a:chOff x="5762812" y="1615352"/>
              <a:chExt cx="1004493" cy="1479155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762812" y="1615352"/>
                <a:ext cx="1004493" cy="104471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5934940" y="1775968"/>
                <a:ext cx="685937" cy="1318539"/>
                <a:chOff x="9015267" y="3197435"/>
                <a:chExt cx="685937" cy="1318539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9371269" y="3197750"/>
                  <a:ext cx="169437" cy="714132"/>
                </a:xfrm>
                <a:prstGeom prst="rect">
                  <a:avLst/>
                </a:prstGeom>
                <a:solidFill>
                  <a:srgbClr val="004E8A"/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" name="Straight Arrow Connector 32"/>
                <p:cNvCxnSpPr/>
                <p:nvPr/>
              </p:nvCxnSpPr>
              <p:spPr>
                <a:xfrm flipV="1">
                  <a:off x="9015267" y="3219234"/>
                  <a:ext cx="0" cy="69162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B90F22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9701204" y="3219234"/>
                  <a:ext cx="0" cy="69162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4E8A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9506869" y="4146642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9172154" y="3197435"/>
                  <a:ext cx="169437" cy="714132"/>
                </a:xfrm>
                <a:prstGeom prst="rect">
                  <a:avLst/>
                </a:prstGeom>
                <a:solidFill>
                  <a:srgbClr val="B90F22"/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28" name="Straight Connector 27"/>
            <p:cNvCxnSpPr/>
            <p:nvPr/>
          </p:nvCxnSpPr>
          <p:spPr>
            <a:xfrm rot="5400000">
              <a:off x="4338964" y="3862621"/>
              <a:ext cx="1641804" cy="88551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alpha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>
            <a:xfrm rot="5400000" flipV="1">
              <a:off x="5184362" y="4587550"/>
              <a:ext cx="964145" cy="11332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alpha val="50000"/>
                </a:sysClr>
              </a:solidFill>
              <a:prstDash val="sysDash"/>
              <a:miter lim="800000"/>
            </a:ln>
            <a:effectLst/>
          </p:spPr>
        </p:cxnSp>
      </p:grp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10133" r="3042" b="3719"/>
          <a:stretch/>
        </p:blipFill>
        <p:spPr>
          <a:xfrm>
            <a:off x="3962070" y="2937700"/>
            <a:ext cx="2021094" cy="2773409"/>
          </a:xfrm>
          <a:prstGeom prst="rect">
            <a:avLst/>
          </a:prstGeom>
        </p:spPr>
      </p:pic>
      <p:sp>
        <p:nvSpPr>
          <p:cNvPr id="38" name="Left Arrow 37"/>
          <p:cNvSpPr/>
          <p:nvPr/>
        </p:nvSpPr>
        <p:spPr>
          <a:xfrm flipH="1">
            <a:off x="2953000" y="3976840"/>
            <a:ext cx="798947" cy="592994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6220247" y="2087942"/>
            <a:ext cx="5226" cy="44093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Arrow 41"/>
          <p:cNvSpPr/>
          <p:nvPr/>
        </p:nvSpPr>
        <p:spPr>
          <a:xfrm flipH="1">
            <a:off x="8674266" y="3821838"/>
            <a:ext cx="453397" cy="592994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r="7733"/>
          <a:stretch/>
        </p:blipFill>
        <p:spPr>
          <a:xfrm>
            <a:off x="9214894" y="2904444"/>
            <a:ext cx="2853958" cy="26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spectrometers tested in May </a:t>
            </a:r>
            <a:r>
              <a:rPr lang="en-US" dirty="0" err="1" smtClean="0"/>
              <a:t>beamtime</a:t>
            </a:r>
            <a:r>
              <a:rPr lang="en-US" dirty="0" smtClean="0"/>
              <a:t> (laser-only experiment)</a:t>
            </a:r>
          </a:p>
          <a:p>
            <a:r>
              <a:rPr lang="en-US" b="1" dirty="0" smtClean="0"/>
              <a:t>Next steps:</a:t>
            </a:r>
          </a:p>
          <a:p>
            <a:pPr lvl="1"/>
            <a:r>
              <a:rPr lang="en-US" sz="2000" dirty="0"/>
              <a:t>Develop generalized code for spectra </a:t>
            </a:r>
            <a:r>
              <a:rPr lang="en-US" sz="2000" dirty="0" smtClean="0"/>
              <a:t>processing</a:t>
            </a:r>
          </a:p>
          <a:p>
            <a:pPr lvl="1"/>
            <a:r>
              <a:rPr lang="en-US" sz="2000" dirty="0" smtClean="0"/>
              <a:t>Assess performance using spectra</a:t>
            </a:r>
          </a:p>
          <a:p>
            <a:pPr lvl="1"/>
            <a:r>
              <a:rPr lang="en-US" sz="2000" dirty="0" smtClean="0"/>
              <a:t>Use results to inform spectrometer design for combined (laser and ion beam) experiment in 2024</a:t>
            </a:r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2136000" y="3789000"/>
            <a:ext cx="8640000" cy="21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1500003" y="4509000"/>
            <a:ext cx="9911994" cy="8617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5000" dirty="0" smtClean="0">
                <a:solidFill>
                  <a:srgbClr val="002060"/>
                </a:solidFill>
                <a:latin typeface="+mj-lt"/>
              </a:rPr>
              <a:t>Thanks for your attention! </a:t>
            </a:r>
            <a:endParaRPr lang="de-DE" sz="5000" dirty="0" smtClean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024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713671"/>
              </p:ext>
            </p:extLst>
          </p:nvPr>
        </p:nvGraphicFramePr>
        <p:xfrm>
          <a:off x="423514" y="1450688"/>
          <a:ext cx="11226901" cy="490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48736" y="1308834"/>
                <a:ext cx="8843264" cy="1138773"/>
              </a:xfrm>
              <a:prstGeom prst="rect">
                <a:avLst/>
              </a:prstGeom>
            </p:spPr>
            <p:txBody>
              <a:bodyPr vert="horz" wrap="square" lIns="121920" tIns="60960" rIns="121920" bIns="60960" rtlCol="0" anchor="t">
                <a:spAutoFit/>
              </a:bodyPr>
              <a:lstStyle/>
              <a:p>
                <a:r>
                  <a:rPr lang="en-US" sz="2200" b="1" dirty="0" smtClean="0"/>
                  <a:t>X-Ray </a:t>
                </a:r>
                <a:r>
                  <a:rPr lang="en-US" sz="2200" b="1" dirty="0"/>
                  <a:t>Absorption </a:t>
                </a:r>
                <a:r>
                  <a:rPr lang="en-US" sz="2200" b="1" dirty="0" smtClean="0"/>
                  <a:t>Fine-Structure: </a:t>
                </a:r>
                <a:r>
                  <a:rPr lang="en-US" sz="2200" i="1" dirty="0" smtClean="0"/>
                  <a:t>Al</a:t>
                </a:r>
                <a:r>
                  <a:rPr lang="en-US" sz="2200" dirty="0" smtClean="0"/>
                  <a:t> K-edge 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sz="2200" dirty="0" smtClean="0"/>
                  <a:t>1560 eV</a:t>
                </a:r>
                <a:endParaRPr lang="en-US" sz="2200" dirty="0" smtClean="0"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Near edge (XANES): 1540 – 1620 eV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Extended (EXAFS): up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de-DE" sz="2200" dirty="0" smtClean="0"/>
                  <a:t>1800 eV</a:t>
                </a:r>
                <a:endParaRPr lang="de-DE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736" y="1308834"/>
                <a:ext cx="8843264" cy="1138773"/>
              </a:xfrm>
              <a:prstGeom prst="rect">
                <a:avLst/>
              </a:prstGeom>
              <a:blipFill>
                <a:blip r:embed="rId7"/>
                <a:stretch>
                  <a:fillRect l="-551" t="-2139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60000" y="111143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Spectrometer</a:t>
            </a:r>
            <a:r>
              <a:rPr lang="de-DE" dirty="0" smtClean="0"/>
              <a:t> Design</a:t>
            </a:r>
            <a:endParaRPr lang="de-DE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60000" y="524746"/>
            <a:ext cx="9426761" cy="642357"/>
          </a:xfrm>
        </p:spPr>
        <p:txBody>
          <a:bodyPr/>
          <a:lstStyle/>
          <a:p>
            <a:r>
              <a:rPr lang="en-US" dirty="0" smtClean="0"/>
              <a:t>Considerations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348736" y="2467951"/>
                <a:ext cx="8843264" cy="800219"/>
              </a:xfrm>
              <a:prstGeom prst="rect">
                <a:avLst/>
              </a:prstGeom>
            </p:spPr>
            <p:txBody>
              <a:bodyPr vert="horz" wrap="square" lIns="121920" tIns="60960" rIns="121920" bIns="60960" rtlCol="0" anchor="t">
                <a:spAutoFit/>
              </a:bodyPr>
              <a:lstStyle/>
              <a:p>
                <a:r>
                  <a:rPr lang="en-US" sz="2200" dirty="0" smtClean="0"/>
                  <a:t>homogeneous heavy-ion beam heating of sample </a:t>
                </a:r>
                <a:r>
                  <a:rPr lang="en-US" sz="2200" dirty="0" smtClean="0">
                    <a:sym typeface="Wingdings" panose="05000000000000000000" pitchFamily="2" charset="2"/>
                  </a:rPr>
                  <a:t> small sample  small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r>
                  <a:rPr lang="en-US" sz="2200" dirty="0" smtClean="0">
                    <a:sym typeface="Wingdings" panose="05000000000000000000" pitchFamily="2" charset="2"/>
                  </a:rPr>
                  <a:t> range projection on sample (&lt;1 mm)</a:t>
                </a:r>
                <a:endParaRPr lang="de-DE" sz="2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736" y="2467951"/>
                <a:ext cx="8843264" cy="800219"/>
              </a:xfrm>
              <a:prstGeom prst="rect">
                <a:avLst/>
              </a:prstGeom>
              <a:blipFill>
                <a:blip r:embed="rId8"/>
                <a:stretch>
                  <a:fillRect l="-551" t="-2290" b="-13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3348736" y="3319638"/>
                <a:ext cx="7920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Enough to resolve XAFS </a:t>
                </a:r>
                <a:r>
                  <a:rPr lang="en-US" sz="2200" dirty="0" smtClean="0">
                    <a:sym typeface="Wingdings" panose="05000000000000000000" pitchFamily="2" charset="2"/>
                  </a:rPr>
                  <a:t>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sym typeface="Wingdings" panose="05000000000000000000" pitchFamily="2" charset="2"/>
                  </a:rPr>
                  <a:t>XANES: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ΔE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</m:oMath>
                </a14:m>
                <a:r>
                  <a:rPr lang="de-DE" sz="2200" dirty="0" smtClean="0"/>
                  <a:t> 1 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EXAFS: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ΔE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</m:oMath>
                </a14:m>
                <a:r>
                  <a:rPr lang="de-DE" sz="2200" dirty="0"/>
                  <a:t> </a:t>
                </a:r>
                <a:r>
                  <a:rPr lang="de-DE" sz="2200" dirty="0" smtClean="0"/>
                  <a:t>10 </a:t>
                </a:r>
                <a:r>
                  <a:rPr lang="de-DE" sz="2200" dirty="0"/>
                  <a:t>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736" y="3319638"/>
                <a:ext cx="7920000" cy="1384995"/>
              </a:xfrm>
              <a:prstGeom prst="rect">
                <a:avLst/>
              </a:prstGeom>
              <a:blipFill>
                <a:blip r:embed="rId9"/>
                <a:stretch>
                  <a:fillRect l="-1000" t="-26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/>
          <p:cNvSpPr txBox="1"/>
          <p:nvPr/>
        </p:nvSpPr>
        <p:spPr>
          <a:xfrm>
            <a:off x="3312523" y="4449144"/>
            <a:ext cx="8843264" cy="461665"/>
          </a:xfrm>
          <a:prstGeom prst="rect">
            <a:avLst/>
          </a:prstGeom>
        </p:spPr>
        <p:txBody>
          <a:bodyPr vert="horz" wrap="square" lIns="121920" tIns="60960" rIns="121920" bIns="60960" rtlCol="0" anchor="t">
            <a:spAutoFit/>
          </a:bodyPr>
          <a:lstStyle/>
          <a:p>
            <a:pPr algn="l"/>
            <a:r>
              <a:rPr lang="en-US" sz="2200" dirty="0" smtClean="0"/>
              <a:t>High as possible without saturation</a:t>
            </a:r>
            <a:endParaRPr lang="de-DE" sz="2200" dirty="0"/>
          </a:p>
        </p:txBody>
      </p:sp>
      <p:sp>
        <p:nvSpPr>
          <p:cNvPr id="138" name="TextBox 137"/>
          <p:cNvSpPr txBox="1"/>
          <p:nvPr/>
        </p:nvSpPr>
        <p:spPr>
          <a:xfrm>
            <a:off x="3312523" y="5423412"/>
            <a:ext cx="8843264" cy="461665"/>
          </a:xfrm>
          <a:prstGeom prst="rect">
            <a:avLst/>
          </a:prstGeom>
        </p:spPr>
        <p:txBody>
          <a:bodyPr vert="horz" wrap="square" lIns="121920" tIns="60960" rIns="121920" bIns="60960" rtlCol="0" anchor="t">
            <a:spAutoFit/>
          </a:bodyPr>
          <a:lstStyle/>
          <a:p>
            <a:pPr algn="l"/>
            <a:r>
              <a:rPr lang="en-US" sz="2200" dirty="0" smtClean="0"/>
              <a:t>Fit in HHT chamber </a:t>
            </a:r>
            <a:r>
              <a:rPr lang="en-US" sz="2200" dirty="0" smtClean="0">
                <a:sym typeface="Wingdings" panose="05000000000000000000" pitchFamily="2" charset="2"/>
              </a:rPr>
              <a:t> length &lt; 550 mm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3582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CE0EEF-A165-497C-BE3C-B031FCF7A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>
                                            <p:graphicEl>
                                              <a:dgm id="{66CE0EEF-A165-497C-BE3C-B031FCF7A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CE1964-0637-468D-9B3D-5E0F5BE661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6">
                                            <p:graphicEl>
                                              <a:dgm id="{01CE1964-0637-468D-9B3D-5E0F5BE661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6C020-4A16-4C1B-AF5C-131D2E6A8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6">
                                            <p:graphicEl>
                                              <a:dgm id="{53A6C020-4A16-4C1B-AF5C-131D2E6A8C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9ABE3D-5F0A-454C-841B-3F64448C5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6">
                                            <p:graphicEl>
                                              <a:dgm id="{869ABE3D-5F0A-454C-841B-3F64448C5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9696BA-7F63-4E06-B00B-880B93328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">
                                            <p:graphicEl>
                                              <a:dgm id="{E39696BA-7F63-4E06-B00B-880B93328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F4035D-896B-46AA-8A96-E91AA4758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6">
                                            <p:graphicEl>
                                              <a:dgm id="{BCF4035D-896B-46AA-8A96-E91AA4758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8D69F4-775B-4D0C-B0AE-27729E34E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6">
                                            <p:graphicEl>
                                              <a:dgm id="{B78D69F4-775B-4D0C-B0AE-27729E34E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65F117-F1E2-4C20-99D7-CF7112DA66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6">
                                            <p:graphicEl>
                                              <a:dgm id="{3765F117-F1E2-4C20-99D7-CF7112DA66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8A9A57-09A9-45BC-8E72-7C00F9300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">
                                            <p:graphicEl>
                                              <a:dgm id="{5A8A9A57-09A9-45BC-8E72-7C00F9300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0F3B6AA-DE53-40DC-BC15-D73DBFAF0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6">
                                            <p:graphicEl>
                                              <a:dgm id="{F0F3B6AA-DE53-40DC-BC15-D73DBFAF0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617E80-3960-46C2-A989-51D5784CA0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6">
                                            <p:graphicEl>
                                              <a:dgm id="{56617E80-3960-46C2-A989-51D5784CA0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EF19BB-B125-4138-AD35-B92A87819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6">
                                            <p:graphicEl>
                                              <a:dgm id="{5AEF19BB-B125-4138-AD35-B92A87819F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7A4ED0-0180-49C1-9D85-861EE0703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6">
                                            <p:graphicEl>
                                              <a:dgm id="{137A4ED0-0180-49C1-9D85-861EE0703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4FA8FE-CF33-4DE9-8FAA-C7601B253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6">
                                            <p:graphicEl>
                                              <a:dgm id="{694FA8FE-CF33-4DE9-8FAA-C7601B2538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A58E42-C3DC-4AEA-B83E-C4BA1D2A7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6">
                                            <p:graphicEl>
                                              <a:dgm id="{CDA58E42-C3DC-4AEA-B83E-C4BA1D2A70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P spid="9" grpId="0"/>
      <p:bldP spid="16" grpId="0" uiExpand="1"/>
      <p:bldP spid="136" grpId="0" uiExpand="1"/>
      <p:bldP spid="137" grpId="0" uiExpand="1"/>
      <p:bldP spid="138" grpId="0" uiExpan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Consideration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Spectrometer</a:t>
            </a:r>
            <a:r>
              <a:rPr lang="de-DE" dirty="0" smtClean="0"/>
              <a:t> Design</a:t>
            </a:r>
            <a:endParaRPr lang="de-DE" dirty="0"/>
          </a:p>
        </p:txBody>
      </p:sp>
      <p:grpSp>
        <p:nvGrpSpPr>
          <p:cNvPr id="6" name="Group 5"/>
          <p:cNvGrpSpPr/>
          <p:nvPr/>
        </p:nvGrpSpPr>
        <p:grpSpPr>
          <a:xfrm>
            <a:off x="550784" y="1434248"/>
            <a:ext cx="6390441" cy="4798734"/>
            <a:chOff x="423578" y="1914482"/>
            <a:chExt cx="5335284" cy="3793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24139" y="4940367"/>
                  <a:ext cx="37450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</m:ctrlPr>
                          </m:sSubPr>
                          <m:e>
                            <m:r>
                              <a:rPr lang="de-DE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sz="1600" b="0" dirty="0" smtClean="0">
                    <a:ea typeface="Cambria Math" panose="02040503050406030204" pitchFamily="18" charset="0"/>
                    <a:cs typeface="GreekC" panose="00000400000000000000" pitchFamily="2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4139" y="4940367"/>
                  <a:ext cx="374505" cy="338554"/>
                </a:xfrm>
                <a:prstGeom prst="rect">
                  <a:avLst/>
                </a:prstGeom>
                <a:blipFill>
                  <a:blip r:embed="rId2"/>
                  <a:stretch>
                    <a:fillRect r="-1891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4025851" y="5234755"/>
              <a:ext cx="1084724" cy="59481"/>
            </a:xfrm>
            <a:prstGeom prst="rect">
              <a:avLst/>
            </a:prstGeom>
            <a:solidFill>
              <a:srgbClr val="004E8A"/>
            </a:solidFill>
            <a:ln>
              <a:solidFill>
                <a:srgbClr val="004E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/>
            <p:cNvSpPr/>
            <p:nvPr/>
          </p:nvSpPr>
          <p:spPr>
            <a:xfrm>
              <a:off x="1581048" y="2079364"/>
              <a:ext cx="66330" cy="7580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/>
            <p:cNvCxnSpPr>
              <a:stCxn id="9" idx="5"/>
              <a:endCxn id="8" idx="0"/>
            </p:cNvCxnSpPr>
            <p:nvPr/>
          </p:nvCxnSpPr>
          <p:spPr>
            <a:xfrm>
              <a:off x="1637664" y="2144068"/>
              <a:ext cx="3383045" cy="3090687"/>
            </a:xfrm>
            <a:prstGeom prst="line">
              <a:avLst/>
            </a:prstGeom>
            <a:ln w="12700">
              <a:solidFill>
                <a:srgbClr val="B90F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rc 10"/>
            <p:cNvSpPr/>
            <p:nvPr/>
          </p:nvSpPr>
          <p:spPr>
            <a:xfrm rot="16200000">
              <a:off x="4471769" y="4936567"/>
              <a:ext cx="458109" cy="426054"/>
            </a:xfrm>
            <a:prstGeom prst="arc">
              <a:avLst>
                <a:gd name="adj1" fmla="val 15019062"/>
                <a:gd name="adj2" fmla="val 0"/>
              </a:avLst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36159" y="5338402"/>
              <a:ext cx="1622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Crystal</a:t>
              </a:r>
              <a:endParaRPr lang="de-D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5716" y="1914482"/>
              <a:ext cx="1622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Source</a:t>
              </a:r>
              <a:endParaRPr lang="de-DE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637664" y="2155169"/>
              <a:ext cx="2498495" cy="30859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88043" y="4911589"/>
                  <a:ext cx="37450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b="0" dirty="0" smtClean="0">
                    <a:ea typeface="Cambria Math" panose="02040503050406030204" pitchFamily="18" charset="0"/>
                    <a:cs typeface="GreekC" panose="00000400000000000000" pitchFamily="2" charset="0"/>
                  </a:endParaRPr>
                </a:p>
                <a:p>
                  <a:endParaRPr lang="en-US" dirty="0" smtClean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043" y="4911589"/>
                  <a:ext cx="374505" cy="646331"/>
                </a:xfrm>
                <a:prstGeom prst="rect">
                  <a:avLst/>
                </a:prstGeom>
                <a:blipFill>
                  <a:blip r:embed="rId3"/>
                  <a:stretch>
                    <a:fillRect r="-3783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3172365" y="5239016"/>
              <a:ext cx="963794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rc 16"/>
            <p:cNvSpPr/>
            <p:nvPr/>
          </p:nvSpPr>
          <p:spPr>
            <a:xfrm rot="15401872">
              <a:off x="3549039" y="4833714"/>
              <a:ext cx="685679" cy="667823"/>
            </a:xfrm>
            <a:prstGeom prst="arc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171668" y="2857860"/>
              <a:ext cx="293677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30197" y="2782306"/>
              <a:ext cx="1622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Sample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855635" y="2709000"/>
                  <a:ext cx="109086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635" y="2709000"/>
                  <a:ext cx="1090861" cy="3231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/>
            <p:cNvGrpSpPr/>
            <p:nvPr/>
          </p:nvGrpSpPr>
          <p:grpSpPr>
            <a:xfrm rot="16200000">
              <a:off x="2585766" y="2465463"/>
              <a:ext cx="299068" cy="815308"/>
              <a:chOff x="2542689" y="1968811"/>
              <a:chExt cx="299068" cy="815308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829244" y="1968811"/>
                <a:ext cx="12513" cy="668465"/>
              </a:xfrm>
              <a:prstGeom prst="line">
                <a:avLst/>
              </a:prstGeom>
              <a:ln w="12700">
                <a:solidFill>
                  <a:schemeClr val="tx1">
                    <a:alpha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/>
              <p:cNvGrpSpPr/>
              <p:nvPr/>
            </p:nvGrpSpPr>
            <p:grpSpPr>
              <a:xfrm>
                <a:off x="2549640" y="2529337"/>
                <a:ext cx="290233" cy="254782"/>
                <a:chOff x="1985148" y="4901388"/>
                <a:chExt cx="6505032" cy="254782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985148" y="5017892"/>
                  <a:ext cx="65050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8490180" y="4901389"/>
                  <a:ext cx="0" cy="2547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985148" y="4901388"/>
                  <a:ext cx="0" cy="2547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/>
              <p:cNvCxnSpPr/>
              <p:nvPr/>
            </p:nvCxnSpPr>
            <p:spPr>
              <a:xfrm>
                <a:off x="2542689" y="1982010"/>
                <a:ext cx="6951" cy="628804"/>
              </a:xfrm>
              <a:prstGeom prst="line">
                <a:avLst/>
              </a:prstGeom>
              <a:ln w="12700">
                <a:solidFill>
                  <a:schemeClr val="tx1">
                    <a:alpha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Down Arrow 21"/>
            <p:cNvSpPr/>
            <p:nvPr/>
          </p:nvSpPr>
          <p:spPr>
            <a:xfrm rot="10800000">
              <a:off x="2119071" y="3332009"/>
              <a:ext cx="353152" cy="1076826"/>
            </a:xfrm>
            <a:prstGeom prst="downArrow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3578" y="4195251"/>
              <a:ext cx="2560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Ion beam</a:t>
              </a:r>
            </a:p>
            <a:p>
              <a:pPr algn="ctr"/>
              <a:r>
                <a:rPr lang="en-US" dirty="0" smtClean="0"/>
                <a:t>(Future Experiment)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164726" y="2391318"/>
                <a:ext cx="5382114" cy="12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de-DE" sz="3200" dirty="0" smtClean="0"/>
                  <a:t> </a:t>
                </a:r>
                <a:r>
                  <a:rPr lang="de-DE" sz="32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∝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de-DE" sz="3200" dirty="0" smtClean="0"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de-DE" sz="32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d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den>
                    </m:f>
                    <m:r>
                      <a:rPr lang="en-US" sz="32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∝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cos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⁡(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3200" b="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26" y="2391318"/>
                <a:ext cx="5382114" cy="1216039"/>
              </a:xfrm>
              <a:prstGeom prst="rect">
                <a:avLst/>
              </a:prstGeom>
              <a:blipFill>
                <a:blip r:embed="rId5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21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35894-FA1C-41F8-A4F2-A85F4322DE82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326483"/>
                  </p:ext>
                </p:extLst>
              </p:nvPr>
            </p:nvGraphicFramePr>
            <p:xfrm>
              <a:off x="1416000" y="1989000"/>
              <a:ext cx="9360000" cy="250660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520000">
                      <a:extLst>
                        <a:ext uri="{9D8B030D-6E8A-4147-A177-3AD203B41FA5}">
                          <a16:colId xmlns:a16="http://schemas.microsoft.com/office/drawing/2014/main" val="759546330"/>
                        </a:ext>
                      </a:extLst>
                    </a:gridCol>
                    <a:gridCol w="2880000">
                      <a:extLst>
                        <a:ext uri="{9D8B030D-6E8A-4147-A177-3AD203B41FA5}">
                          <a16:colId xmlns:a16="http://schemas.microsoft.com/office/drawing/2014/main" val="1375759763"/>
                        </a:ext>
                      </a:extLst>
                    </a:gridCol>
                    <a:gridCol w="1960228">
                      <a:extLst>
                        <a:ext uri="{9D8B030D-6E8A-4147-A177-3AD203B41FA5}">
                          <a16:colId xmlns:a16="http://schemas.microsoft.com/office/drawing/2014/main" val="982660134"/>
                        </a:ext>
                      </a:extLst>
                    </a:gridCol>
                    <a:gridCol w="1999772">
                      <a:extLst>
                        <a:ext uri="{9D8B030D-6E8A-4147-A177-3AD203B41FA5}">
                          <a16:colId xmlns:a16="http://schemas.microsoft.com/office/drawing/2014/main" val="1873941464"/>
                        </a:ext>
                      </a:extLst>
                    </a:gridCol>
                  </a:tblGrid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Consideration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Limit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DUCC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FSSR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6040671"/>
                      </a:ext>
                    </a:extLst>
                  </a:tr>
                  <a:tr h="68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Energy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XANES: 1540-1620 eV</a:t>
                          </a:r>
                        </a:p>
                        <a:p>
                          <a:pPr algn="ctr"/>
                          <a:r>
                            <a:rPr lang="en-US" dirty="0" smtClean="0"/>
                            <a:t>EXAFS: up to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de-DE" dirty="0" smtClean="0"/>
                            <a:t>1800 eV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1541-1618</a:t>
                          </a:r>
                          <a:r>
                            <a:rPr lang="en-US" baseline="0" dirty="0" smtClean="0"/>
                            <a:t> eV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(XANES)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1465-1755</a:t>
                          </a:r>
                          <a:r>
                            <a:rPr lang="en-US" baseline="0" dirty="0" smtClean="0"/>
                            <a:t> eV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(XANES+EXAFS)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177010"/>
                      </a:ext>
                    </a:extLst>
                  </a:tr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Sample</a:t>
                          </a:r>
                          <a:r>
                            <a:rPr lang="en-US" baseline="0" dirty="0" smtClean="0"/>
                            <a:t> Size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&lt; 1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0.51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0.76 mm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4469213"/>
                      </a:ext>
                    </a:extLst>
                  </a:tr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Spectrometer</a:t>
                          </a:r>
                          <a:r>
                            <a:rPr lang="en-US" baseline="0" dirty="0" smtClean="0"/>
                            <a:t> length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&lt;</a:t>
                          </a:r>
                          <a:r>
                            <a:rPr lang="en-US" baseline="0" dirty="0" smtClean="0"/>
                            <a:t> 550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235.2</a:t>
                          </a:r>
                          <a:r>
                            <a:rPr lang="en-US" baseline="0" dirty="0" smtClean="0"/>
                            <a:t>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404.3</a:t>
                          </a:r>
                          <a:r>
                            <a:rPr lang="en-US" baseline="0" dirty="0" smtClean="0"/>
                            <a:t> mm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3540161"/>
                      </a:ext>
                    </a:extLst>
                  </a:tr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Resolution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XANES: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baseline="0" dirty="0" smtClean="0"/>
                            <a:t> 1 eV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EXAFS: &lt; 10 eV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</a:t>
                          </a:r>
                          <a:r>
                            <a:rPr lang="en-US" baseline="0" dirty="0" smtClean="0"/>
                            <a:t> eV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3.1</a:t>
                          </a:r>
                          <a:r>
                            <a:rPr lang="en-US" baseline="0" dirty="0" smtClean="0"/>
                            <a:t> eV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9261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326483"/>
                  </p:ext>
                </p:extLst>
              </p:nvPr>
            </p:nvGraphicFramePr>
            <p:xfrm>
              <a:off x="1416000" y="1989000"/>
              <a:ext cx="9360000" cy="250660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520000">
                      <a:extLst>
                        <a:ext uri="{9D8B030D-6E8A-4147-A177-3AD203B41FA5}">
                          <a16:colId xmlns:a16="http://schemas.microsoft.com/office/drawing/2014/main" val="759546330"/>
                        </a:ext>
                      </a:extLst>
                    </a:gridCol>
                    <a:gridCol w="2880000">
                      <a:extLst>
                        <a:ext uri="{9D8B030D-6E8A-4147-A177-3AD203B41FA5}">
                          <a16:colId xmlns:a16="http://schemas.microsoft.com/office/drawing/2014/main" val="1375759763"/>
                        </a:ext>
                      </a:extLst>
                    </a:gridCol>
                    <a:gridCol w="1960228">
                      <a:extLst>
                        <a:ext uri="{9D8B030D-6E8A-4147-A177-3AD203B41FA5}">
                          <a16:colId xmlns:a16="http://schemas.microsoft.com/office/drawing/2014/main" val="982660134"/>
                        </a:ext>
                      </a:extLst>
                    </a:gridCol>
                    <a:gridCol w="1999772">
                      <a:extLst>
                        <a:ext uri="{9D8B030D-6E8A-4147-A177-3AD203B41FA5}">
                          <a16:colId xmlns:a16="http://schemas.microsoft.com/office/drawing/2014/main" val="1873941464"/>
                        </a:ext>
                      </a:extLst>
                    </a:gridCol>
                  </a:tblGrid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Consideration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Limit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DUCC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FSSR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6040671"/>
                      </a:ext>
                    </a:extLst>
                  </a:tr>
                  <a:tr h="68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Energy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87924" t="-62500" r="-138559" b="-2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1541-1618</a:t>
                          </a:r>
                          <a:r>
                            <a:rPr lang="en-US" baseline="0" dirty="0" smtClean="0"/>
                            <a:t> eV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(XANES)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1465-1755</a:t>
                          </a:r>
                          <a:r>
                            <a:rPr lang="en-US" baseline="0" dirty="0" smtClean="0"/>
                            <a:t> eV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(XANES+EXAFS)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177010"/>
                      </a:ext>
                    </a:extLst>
                  </a:tr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Sample</a:t>
                          </a:r>
                          <a:r>
                            <a:rPr lang="en-US" baseline="0" dirty="0" smtClean="0"/>
                            <a:t> Size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&lt; 1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0.51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0.76 mm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4469213"/>
                      </a:ext>
                    </a:extLst>
                  </a:tr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Spectrometer</a:t>
                          </a:r>
                          <a:r>
                            <a:rPr lang="en-US" baseline="0" dirty="0" smtClean="0"/>
                            <a:t> length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&lt;</a:t>
                          </a:r>
                          <a:r>
                            <a:rPr lang="en-US" baseline="0" dirty="0" smtClean="0"/>
                            <a:t> 550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235.2</a:t>
                          </a:r>
                          <a:r>
                            <a:rPr lang="en-US" baseline="0" dirty="0" smtClean="0"/>
                            <a:t>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404.3</a:t>
                          </a:r>
                          <a:r>
                            <a:rPr lang="en-US" baseline="0" dirty="0" smtClean="0"/>
                            <a:t> mm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35401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Resolution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87924" t="-297143" r="-13855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</a:t>
                          </a:r>
                          <a:r>
                            <a:rPr lang="en-US" baseline="0" dirty="0" smtClean="0"/>
                            <a:t> eV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3.1</a:t>
                          </a:r>
                          <a:r>
                            <a:rPr lang="en-US" baseline="0" dirty="0" smtClean="0"/>
                            <a:t> eV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92616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06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A55DD6D-E852-4AD0-8687-EA9FD0D7F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62742"/>
              </p:ext>
            </p:extLst>
          </p:nvPr>
        </p:nvGraphicFramePr>
        <p:xfrm>
          <a:off x="1056000" y="549000"/>
          <a:ext cx="10080000" cy="568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90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3A6F2B4-75FB-4A7A-873E-6F9A63F56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graphicEl>
                                              <a:dgm id="{E3A6F2B4-75FB-4A7A-873E-6F9A63F56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96CBC81-8D38-42F1-9F1F-63161A90F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graphicEl>
                                              <a:dgm id="{696CBC81-8D38-42F1-9F1F-63161A90F2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B0B5867-BE5B-44ED-9736-94BD8CA29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>
                                            <p:graphicEl>
                                              <a:dgm id="{2B0B5867-BE5B-44ED-9736-94BD8CA292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490780-AC5B-42A4-892D-2E25E6E66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>
                                            <p:graphicEl>
                                              <a:dgm id="{96490780-AC5B-42A4-892D-2E25E6E663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130FE05-D5DE-4A58-8B55-7497145EA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graphicEl>
                                              <a:dgm id="{3130FE05-D5DE-4A58-8B55-7497145EA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535" y="956894"/>
            <a:ext cx="2416322" cy="28507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Spectrometer</a:t>
            </a:r>
            <a:r>
              <a:rPr lang="de-DE" dirty="0" smtClean="0"/>
              <a:t> Design</a:t>
            </a:r>
            <a:endParaRPr lang="de-DE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41823"/>
              </p:ext>
            </p:extLst>
          </p:nvPr>
        </p:nvGraphicFramePr>
        <p:xfrm>
          <a:off x="2412106" y="3978052"/>
          <a:ext cx="7200000" cy="22614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00000">
                  <a:extLst>
                    <a:ext uri="{9D8B030D-6E8A-4147-A177-3AD203B41FA5}">
                      <a16:colId xmlns:a16="http://schemas.microsoft.com/office/drawing/2014/main" val="759546330"/>
                    </a:ext>
                  </a:extLst>
                </a:gridCol>
                <a:gridCol w="2178031">
                  <a:extLst>
                    <a:ext uri="{9D8B030D-6E8A-4147-A177-3AD203B41FA5}">
                      <a16:colId xmlns:a16="http://schemas.microsoft.com/office/drawing/2014/main" val="982660134"/>
                    </a:ext>
                  </a:extLst>
                </a:gridCol>
                <a:gridCol w="2221969">
                  <a:extLst>
                    <a:ext uri="{9D8B030D-6E8A-4147-A177-3AD203B41FA5}">
                      <a16:colId xmlns:a16="http://schemas.microsoft.com/office/drawing/2014/main" val="1873941464"/>
                    </a:ext>
                  </a:extLst>
                </a:gridCol>
              </a:tblGrid>
              <a:tr h="3949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DUCC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FSSR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040671"/>
                  </a:ext>
                </a:extLst>
              </a:tr>
              <a:tr h="6816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Energy</a:t>
                      </a:r>
                      <a:r>
                        <a:rPr lang="en-US" baseline="0" dirty="0" smtClean="0"/>
                        <a:t> R</a:t>
                      </a:r>
                      <a:r>
                        <a:rPr lang="en-US" dirty="0" smtClean="0"/>
                        <a:t>ange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1541-1618</a:t>
                      </a:r>
                      <a:r>
                        <a:rPr lang="en-US" baseline="0" dirty="0" smtClean="0"/>
                        <a:t> eV</a:t>
                      </a:r>
                    </a:p>
                    <a:p>
                      <a:pPr algn="ctr"/>
                      <a:r>
                        <a:rPr lang="en-US" baseline="0" dirty="0" smtClean="0"/>
                        <a:t>(XANES)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1465-1755</a:t>
                      </a:r>
                      <a:r>
                        <a:rPr lang="en-US" baseline="0" dirty="0" smtClean="0"/>
                        <a:t> eV</a:t>
                      </a:r>
                    </a:p>
                    <a:p>
                      <a:pPr algn="ctr"/>
                      <a:r>
                        <a:rPr lang="en-US" baseline="0" dirty="0" smtClean="0"/>
                        <a:t>(XANES+EXAFS)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77010"/>
                  </a:ext>
                </a:extLst>
              </a:tr>
              <a:tr h="3949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Intensity on Detector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469213"/>
                  </a:ext>
                </a:extLst>
              </a:tr>
              <a:tr h="3949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Resolution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r>
                        <a:rPr lang="en-US" baseline="0" dirty="0" smtClean="0"/>
                        <a:t> eV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3.1</a:t>
                      </a:r>
                      <a:r>
                        <a:rPr lang="en-US" baseline="0" dirty="0" smtClean="0"/>
                        <a:t> eV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540161"/>
                  </a:ext>
                </a:extLst>
              </a:tr>
              <a:tr h="3949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Physical</a:t>
                      </a:r>
                      <a:r>
                        <a:rPr lang="en-US" baseline="0" dirty="0" smtClean="0"/>
                        <a:t> Length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235.2</a:t>
                      </a:r>
                      <a:r>
                        <a:rPr lang="en-US" baseline="0" dirty="0" smtClean="0"/>
                        <a:t> mm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404.3</a:t>
                      </a:r>
                      <a:r>
                        <a:rPr lang="en-US" baseline="0" dirty="0" smtClean="0"/>
                        <a:t> mm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26163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45033" y="2077676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DUCC</a:t>
            </a:r>
            <a:endParaRPr lang="de-D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33893" y="2077676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FSSR</a:t>
            </a:r>
            <a:endParaRPr lang="de-DE" b="1" dirty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2437534" y="1013096"/>
            <a:ext cx="2346205" cy="2837167"/>
            <a:chOff x="1217832" y="1154657"/>
            <a:chExt cx="4603829" cy="5456109"/>
          </a:xfrm>
        </p:grpSpPr>
        <p:sp>
          <p:nvSpPr>
            <p:cNvPr id="16" name="Down Arrow 15"/>
            <p:cNvSpPr/>
            <p:nvPr/>
          </p:nvSpPr>
          <p:spPr>
            <a:xfrm rot="10800000">
              <a:off x="1890397" y="5041146"/>
              <a:ext cx="353152" cy="1076826"/>
            </a:xfrm>
            <a:prstGeom prst="downArrow">
              <a:avLst/>
            </a:prstGeom>
            <a:solidFill>
              <a:srgbClr val="FF0000">
                <a:alpha val="5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1647960" y="3702317"/>
              <a:ext cx="1347537" cy="198526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17832" y="3278623"/>
              <a:ext cx="45719" cy="1008992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52815" y="4480503"/>
              <a:ext cx="57150" cy="394654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259494" y="3803076"/>
              <a:ext cx="2355595" cy="2274773"/>
            </a:xfrm>
            <a:prstGeom prst="straightConnector1">
              <a:avLst/>
            </a:prstGeom>
            <a:noFill/>
            <a:ln w="6350" cap="flat" cmpd="sng" algn="ctr">
              <a:solidFill>
                <a:srgbClr val="004E8A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>
            <a:xfrm rot="2880000" flipV="1">
              <a:off x="754442" y="4940134"/>
              <a:ext cx="3053955" cy="482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>
            <a:xfrm flipV="1">
              <a:off x="1259493" y="1549949"/>
              <a:ext cx="2339625" cy="2259351"/>
            </a:xfrm>
            <a:prstGeom prst="straightConnector1">
              <a:avLst/>
            </a:prstGeom>
            <a:noFill/>
            <a:ln w="6350" cap="flat" cmpd="sng" algn="ctr">
              <a:solidFill>
                <a:srgbClr val="B90F22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>
            <a:xfrm rot="18720000">
              <a:off x="754442" y="2681394"/>
              <a:ext cx="3053955" cy="482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24" name="Rectangle 23"/>
            <p:cNvSpPr/>
            <p:nvPr/>
          </p:nvSpPr>
          <p:spPr>
            <a:xfrm>
              <a:off x="2662205" y="6097806"/>
              <a:ext cx="1603611" cy="299654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3613869" y="4133545"/>
              <a:ext cx="2010747" cy="1941758"/>
            </a:xfrm>
            <a:prstGeom prst="straightConnector1">
              <a:avLst/>
            </a:prstGeom>
            <a:noFill/>
            <a:ln w="6350" cap="flat" cmpd="sng" algn="ctr">
              <a:solidFill>
                <a:srgbClr val="004E8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>
            <a:xfrm flipV="1">
              <a:off x="3303347" y="3494318"/>
              <a:ext cx="2321423" cy="2578202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>
            <a:xfrm>
              <a:off x="3600000" y="1551415"/>
              <a:ext cx="2011934" cy="1942903"/>
            </a:xfrm>
            <a:prstGeom prst="straightConnector1">
              <a:avLst/>
            </a:prstGeom>
            <a:noFill/>
            <a:ln w="6350" cap="flat" cmpd="sng" algn="ctr">
              <a:solidFill>
                <a:srgbClr val="B90F2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>
            <a:xfrm>
              <a:off x="3289478" y="1554196"/>
              <a:ext cx="2322456" cy="2579349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Rectangle 28"/>
            <p:cNvSpPr/>
            <p:nvPr/>
          </p:nvSpPr>
          <p:spPr>
            <a:xfrm>
              <a:off x="5624616" y="3471815"/>
              <a:ext cx="197045" cy="71413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62205" y="1237949"/>
              <a:ext cx="1603611" cy="287655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24616" y="3471815"/>
              <a:ext cx="45719" cy="714131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08188" y="31106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717109" y="5131611"/>
              <a:ext cx="1004493" cy="1479155"/>
              <a:chOff x="5762812" y="1615352"/>
              <a:chExt cx="1004493" cy="1479155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762812" y="1615352"/>
                <a:ext cx="1004493" cy="104471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5934940" y="1775968"/>
                <a:ext cx="685937" cy="1318539"/>
                <a:chOff x="9015267" y="3197435"/>
                <a:chExt cx="685937" cy="1318539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9371269" y="3197750"/>
                  <a:ext cx="169437" cy="714132"/>
                </a:xfrm>
                <a:prstGeom prst="rect">
                  <a:avLst/>
                </a:prstGeom>
                <a:solidFill>
                  <a:srgbClr val="004E8A"/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9015267" y="3219234"/>
                  <a:ext cx="0" cy="69162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B90F22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9701204" y="3219234"/>
                  <a:ext cx="0" cy="69162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4E8A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41" name="TextBox 40"/>
                <p:cNvSpPr txBox="1"/>
                <p:nvPr/>
              </p:nvSpPr>
              <p:spPr>
                <a:xfrm>
                  <a:off x="9506869" y="4146642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9172154" y="3197435"/>
                  <a:ext cx="169437" cy="714132"/>
                </a:xfrm>
                <a:prstGeom prst="rect">
                  <a:avLst/>
                </a:prstGeom>
                <a:solidFill>
                  <a:srgbClr val="B90F22"/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34" name="Straight Connector 33"/>
            <p:cNvCxnSpPr/>
            <p:nvPr/>
          </p:nvCxnSpPr>
          <p:spPr>
            <a:xfrm rot="5400000">
              <a:off x="4338964" y="3862621"/>
              <a:ext cx="1641804" cy="88551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alpha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>
            <a:xfrm rot="5400000" flipV="1">
              <a:off x="5184362" y="4587550"/>
              <a:ext cx="964145" cy="11332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alpha val="50000"/>
                </a:sysClr>
              </a:solidFill>
              <a:prstDash val="sys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2326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of DUCC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Spectrometer</a:t>
            </a:r>
            <a:r>
              <a:rPr lang="de-DE" dirty="0" smtClean="0"/>
              <a:t> Design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519348"/>
            <a:ext cx="3306724" cy="4287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1"/>
          <a:stretch/>
        </p:blipFill>
        <p:spPr>
          <a:xfrm>
            <a:off x="5736000" y="820028"/>
            <a:ext cx="4427155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8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of FSSR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Spectrometer</a:t>
            </a:r>
            <a:r>
              <a:rPr lang="de-DE" dirty="0" smtClean="0"/>
              <a:t> Design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519348"/>
            <a:ext cx="3600000" cy="44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16" r="34072"/>
          <a:stretch/>
        </p:blipFill>
        <p:spPr>
          <a:xfrm>
            <a:off x="5736000" y="549000"/>
            <a:ext cx="4265519" cy="58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Experiments</a:t>
            </a:r>
            <a:endParaRPr lang="de-D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047027"/>
              </p:ext>
            </p:extLst>
          </p:nvPr>
        </p:nvGraphicFramePr>
        <p:xfrm>
          <a:off x="4694640" y="606203"/>
          <a:ext cx="7336929" cy="5458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Left Brace 8"/>
          <p:cNvSpPr/>
          <p:nvPr/>
        </p:nvSpPr>
        <p:spPr>
          <a:xfrm>
            <a:off x="3936000" y="3258400"/>
            <a:ext cx="720000" cy="2805957"/>
          </a:xfrm>
          <a:prstGeom prst="leftBrace">
            <a:avLst>
              <a:gd name="adj1" fmla="val 49255"/>
              <a:gd name="adj2" fmla="val 4964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4656000" y="3258400"/>
            <a:ext cx="1800000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36000" y="4338212"/>
            <a:ext cx="16879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Preparatory experiments</a:t>
            </a:r>
            <a:endParaRPr lang="de-DE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6000" y="1429866"/>
            <a:ext cx="57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End goal: </a:t>
            </a:r>
            <a:r>
              <a:rPr lang="en-US" sz="2400" dirty="0" smtClean="0"/>
              <a:t>XAFS experiments on WDM of aluminum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Proposal goal: </a:t>
            </a:r>
            <a:r>
              <a:rPr lang="en-US" sz="2400" dirty="0" smtClean="0"/>
              <a:t>Design spectrometers for absorption spectroscopy</a:t>
            </a:r>
            <a:endParaRPr lang="de-DE" sz="2400" b="1" dirty="0"/>
          </a:p>
        </p:txBody>
      </p:sp>
      <p:sp>
        <p:nvSpPr>
          <p:cNvPr id="14" name="Isosceles Triangle 13"/>
          <p:cNvSpPr/>
          <p:nvPr/>
        </p:nvSpPr>
        <p:spPr>
          <a:xfrm>
            <a:off x="5376000" y="549000"/>
            <a:ext cx="6029040" cy="4062258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11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 animBg="1"/>
      <p:bldP spid="12" grpId="0" animBg="1"/>
      <p:bldP spid="13" grpId="0" uiExpand="1" build="p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656207"/>
            <a:ext cx="9426761" cy="64235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323" y="1506960"/>
            <a:ext cx="11519987" cy="4851000"/>
          </a:xfrm>
        </p:spPr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 Design soft x-ray spectrometers for XAFS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Al </a:t>
            </a:r>
            <a:r>
              <a:rPr lang="en-US" dirty="0" smtClean="0"/>
              <a:t>samples</a:t>
            </a:r>
            <a:r>
              <a:rPr lang="de-DE" dirty="0" smtClean="0"/>
              <a:t> </a:t>
            </a:r>
            <a:r>
              <a:rPr lang="en-US" dirty="0" smtClean="0"/>
              <a:t>using laser driven </a:t>
            </a:r>
            <a:r>
              <a:rPr lang="en-US" dirty="0" err="1" smtClean="0"/>
              <a:t>backlighters</a:t>
            </a:r>
            <a:endParaRPr lang="en-US" dirty="0" smtClean="0"/>
          </a:p>
          <a:p>
            <a:r>
              <a:rPr lang="en-US" b="1" dirty="0" smtClean="0"/>
              <a:t>Design: </a:t>
            </a:r>
            <a:r>
              <a:rPr lang="en-US" dirty="0" smtClean="0"/>
              <a:t>Two spectrometers</a:t>
            </a:r>
          </a:p>
          <a:p>
            <a:pPr lvl="1"/>
            <a:r>
              <a:rPr lang="en-US" b="1" dirty="0" smtClean="0"/>
              <a:t>DUCC: </a:t>
            </a:r>
            <a:r>
              <a:rPr lang="en-US" dirty="0" smtClean="0"/>
              <a:t>Flat crystal geometry with two channels,  </a:t>
            </a:r>
            <a:r>
              <a:rPr lang="en-US" b="1" dirty="0" smtClean="0"/>
              <a:t>FSSR: </a:t>
            </a:r>
            <a:r>
              <a:rPr lang="en-US" dirty="0" smtClean="0"/>
              <a:t>Spherical crystal geometry with 1-D imaging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endParaRPr lang="de-DE" dirty="0"/>
          </a:p>
        </p:txBody>
      </p: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248783"/>
              </p:ext>
            </p:extLst>
          </p:nvPr>
        </p:nvGraphicFramePr>
        <p:xfrm>
          <a:off x="2282057" y="3429000"/>
          <a:ext cx="7816517" cy="2131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39757">
                  <a:extLst>
                    <a:ext uri="{9D8B030D-6E8A-4147-A177-3AD203B41FA5}">
                      <a16:colId xmlns:a16="http://schemas.microsoft.com/office/drawing/2014/main" val="759546330"/>
                    </a:ext>
                  </a:extLst>
                </a:gridCol>
                <a:gridCol w="2364530">
                  <a:extLst>
                    <a:ext uri="{9D8B030D-6E8A-4147-A177-3AD203B41FA5}">
                      <a16:colId xmlns:a16="http://schemas.microsoft.com/office/drawing/2014/main" val="982660134"/>
                    </a:ext>
                  </a:extLst>
                </a:gridCol>
                <a:gridCol w="2412230">
                  <a:extLst>
                    <a:ext uri="{9D8B030D-6E8A-4147-A177-3AD203B41FA5}">
                      <a16:colId xmlns:a16="http://schemas.microsoft.com/office/drawing/2014/main" val="1873941464"/>
                    </a:ext>
                  </a:extLst>
                </a:gridCol>
              </a:tblGrid>
              <a:tr h="450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DUCC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FSSR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040671"/>
                  </a:ext>
                </a:extLst>
              </a:tr>
              <a:tr h="7782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Energy</a:t>
                      </a:r>
                      <a:r>
                        <a:rPr lang="en-US" baseline="0" dirty="0" smtClean="0"/>
                        <a:t> R</a:t>
                      </a:r>
                      <a:r>
                        <a:rPr lang="en-US" dirty="0" smtClean="0"/>
                        <a:t>ange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1541-1618</a:t>
                      </a:r>
                      <a:r>
                        <a:rPr lang="en-US" baseline="0" dirty="0" smtClean="0"/>
                        <a:t> eV</a:t>
                      </a:r>
                    </a:p>
                    <a:p>
                      <a:pPr algn="ctr"/>
                      <a:r>
                        <a:rPr lang="en-US" baseline="0" dirty="0" smtClean="0"/>
                        <a:t>(XANES)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1465-1755</a:t>
                      </a:r>
                      <a:r>
                        <a:rPr lang="en-US" baseline="0" dirty="0" smtClean="0"/>
                        <a:t> eV</a:t>
                      </a:r>
                    </a:p>
                    <a:p>
                      <a:pPr algn="ctr"/>
                      <a:r>
                        <a:rPr lang="en-US" baseline="0" dirty="0" smtClean="0"/>
                        <a:t>(XANES+EXAFS)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77010"/>
                  </a:ext>
                </a:extLst>
              </a:tr>
              <a:tr h="450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Intensity on Detector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469213"/>
                  </a:ext>
                </a:extLst>
              </a:tr>
              <a:tr h="450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Resolution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r>
                        <a:rPr lang="en-US" baseline="0" dirty="0" smtClean="0"/>
                        <a:t> eV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3.1</a:t>
                      </a:r>
                      <a:r>
                        <a:rPr lang="en-US" baseline="0" dirty="0" smtClean="0"/>
                        <a:t> eV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54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1405928"/>
            <a:ext cx="5700254" cy="5174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 Dense Matter (WDM)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0000" y="1551979"/>
                <a:ext cx="5016000" cy="48510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State between condensed matter and weakly coupled plasma</a:t>
                </a:r>
              </a:p>
              <a:p>
                <a:r>
                  <a:rPr lang="en-US" sz="2400" dirty="0" smtClean="0"/>
                  <a:t>Relevant for:</a:t>
                </a:r>
              </a:p>
              <a:p>
                <a:pPr lvl="1"/>
                <a:r>
                  <a:rPr lang="en-US" sz="2000" dirty="0" smtClean="0"/>
                  <a:t>Astrophysics</a:t>
                </a:r>
              </a:p>
              <a:p>
                <a:pPr lvl="1"/>
                <a:r>
                  <a:rPr lang="en-US" sz="2000" dirty="0" smtClean="0"/>
                  <a:t>Inertial confinement fusion</a:t>
                </a:r>
              </a:p>
              <a:p>
                <a:r>
                  <a:rPr lang="en-US" sz="2400" dirty="0" smtClean="0"/>
                  <a:t>Testing of current theory</a:t>
                </a:r>
              </a:p>
              <a:p>
                <a:r>
                  <a:rPr lang="en-US" sz="2400" dirty="0" smtClean="0"/>
                  <a:t>Experimental challenges:</a:t>
                </a:r>
              </a:p>
              <a:p>
                <a:pPr lvl="1"/>
                <a:r>
                  <a:rPr lang="en-US" sz="2000" dirty="0" smtClean="0"/>
                  <a:t>Extreme conditions</a:t>
                </a:r>
              </a:p>
              <a:p>
                <a:pPr lvl="1"/>
                <a:r>
                  <a:rPr lang="en-US" sz="2000" dirty="0" smtClean="0"/>
                  <a:t>Short lifetimes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μs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ns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lvl="1"/>
                <a:r>
                  <a:rPr lang="en-US" sz="2000" dirty="0" smtClean="0"/>
                  <a:t>Opaque in optical range</a:t>
                </a:r>
              </a:p>
              <a:p>
                <a:pPr lvl="1"/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000" y="1551979"/>
                <a:ext cx="5016000" cy="4851000"/>
              </a:xfrm>
              <a:blipFill>
                <a:blip r:embed="rId4"/>
                <a:stretch>
                  <a:fillRect l="-3402" t="-1887" r="-24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8610536" y="6560574"/>
            <a:ext cx="3269673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000" dirty="0">
                <a:solidFill>
                  <a:schemeClr val="accent5">
                    <a:lumMod val="50000"/>
                  </a:schemeClr>
                </a:solidFill>
              </a:rPr>
              <a:t>Riley </a:t>
            </a:r>
            <a:r>
              <a:rPr lang="de-DE" sz="1000" dirty="0" smtClean="0">
                <a:solidFill>
                  <a:schemeClr val="accent5">
                    <a:lumMod val="50000"/>
                  </a:schemeClr>
                </a:solidFill>
              </a:rPr>
              <a:t>D., Plasma </a:t>
            </a:r>
            <a:r>
              <a:rPr lang="de-DE" sz="1000" dirty="0">
                <a:solidFill>
                  <a:schemeClr val="accent5">
                    <a:lumMod val="50000"/>
                  </a:schemeClr>
                </a:solidFill>
              </a:rPr>
              <a:t>Phys. Control. Fusion </a:t>
            </a:r>
            <a:r>
              <a:rPr lang="de-DE" sz="1000" dirty="0" smtClean="0">
                <a:solidFill>
                  <a:schemeClr val="accent5">
                    <a:lumMod val="50000"/>
                  </a:schemeClr>
                </a:solidFill>
              </a:rPr>
              <a:t>60, 2018</a:t>
            </a:r>
          </a:p>
        </p:txBody>
      </p:sp>
      <p:sp>
        <p:nvSpPr>
          <p:cNvPr id="22" name="Freeform 21"/>
          <p:cNvSpPr/>
          <p:nvPr/>
        </p:nvSpPr>
        <p:spPr>
          <a:xfrm rot="20770116">
            <a:off x="6150600" y="1005372"/>
            <a:ext cx="5249519" cy="5321826"/>
          </a:xfrm>
          <a:custGeom>
            <a:avLst/>
            <a:gdLst>
              <a:gd name="connsiteX0" fmla="*/ 3303356 w 5249519"/>
              <a:gd name="connsiteY0" fmla="*/ 2775004 h 5321826"/>
              <a:gd name="connsiteX1" fmla="*/ 2688799 w 5249519"/>
              <a:gd name="connsiteY1" fmla="*/ 2709710 h 5321826"/>
              <a:gd name="connsiteX2" fmla="*/ 1109955 w 5249519"/>
              <a:gd name="connsiteY2" fmla="*/ 3540581 h 5321826"/>
              <a:gd name="connsiteX3" fmla="*/ 2688799 w 5249519"/>
              <a:gd name="connsiteY3" fmla="*/ 4371452 h 5321826"/>
              <a:gd name="connsiteX4" fmla="*/ 4267643 w 5249519"/>
              <a:gd name="connsiteY4" fmla="*/ 3540581 h 5321826"/>
              <a:gd name="connsiteX5" fmla="*/ 3303356 w 5249519"/>
              <a:gd name="connsiteY5" fmla="*/ 2775004 h 5321826"/>
              <a:gd name="connsiteX6" fmla="*/ 1056066 w 5249519"/>
              <a:gd name="connsiteY6" fmla="*/ 0 h 5321826"/>
              <a:gd name="connsiteX7" fmla="*/ 5249519 w 5249519"/>
              <a:gd name="connsiteY7" fmla="*/ 1032448 h 5321826"/>
              <a:gd name="connsiteX8" fmla="*/ 4193453 w 5249519"/>
              <a:gd name="connsiteY8" fmla="*/ 5321826 h 5321826"/>
              <a:gd name="connsiteX9" fmla="*/ 0 w 5249519"/>
              <a:gd name="connsiteY9" fmla="*/ 4289378 h 532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9519" h="5321826">
                <a:moveTo>
                  <a:pt x="3303356" y="2775004"/>
                </a:moveTo>
                <a:cubicBezTo>
                  <a:pt x="3114465" y="2732959"/>
                  <a:pt x="2906792" y="2709710"/>
                  <a:pt x="2688799" y="2709710"/>
                </a:cubicBezTo>
                <a:cubicBezTo>
                  <a:pt x="1816828" y="2709710"/>
                  <a:pt x="1109955" y="3081704"/>
                  <a:pt x="1109955" y="3540581"/>
                </a:cubicBezTo>
                <a:cubicBezTo>
                  <a:pt x="1109955" y="3999458"/>
                  <a:pt x="1816828" y="4371452"/>
                  <a:pt x="2688799" y="4371452"/>
                </a:cubicBezTo>
                <a:cubicBezTo>
                  <a:pt x="3560770" y="4371452"/>
                  <a:pt x="4267643" y="3999458"/>
                  <a:pt x="4267643" y="3540581"/>
                </a:cubicBezTo>
                <a:cubicBezTo>
                  <a:pt x="4267642" y="3196423"/>
                  <a:pt x="3870027" y="2901137"/>
                  <a:pt x="3303356" y="2775004"/>
                </a:cubicBezTo>
                <a:close/>
                <a:moveTo>
                  <a:pt x="1056066" y="0"/>
                </a:moveTo>
                <a:lnTo>
                  <a:pt x="5249519" y="1032448"/>
                </a:lnTo>
                <a:lnTo>
                  <a:pt x="4193453" y="5321826"/>
                </a:lnTo>
                <a:lnTo>
                  <a:pt x="0" y="428937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eform 25"/>
          <p:cNvSpPr/>
          <p:nvPr/>
        </p:nvSpPr>
        <p:spPr>
          <a:xfrm>
            <a:off x="6613819" y="1470174"/>
            <a:ext cx="4318000" cy="4414520"/>
          </a:xfrm>
          <a:custGeom>
            <a:avLst/>
            <a:gdLst>
              <a:gd name="connsiteX0" fmla="*/ 0 w 4312920"/>
              <a:gd name="connsiteY0" fmla="*/ 0 h 4414520"/>
              <a:gd name="connsiteX1" fmla="*/ 4312920 w 4312920"/>
              <a:gd name="connsiteY1" fmla="*/ 0 h 4414520"/>
              <a:gd name="connsiteX2" fmla="*/ 4312920 w 4312920"/>
              <a:gd name="connsiteY2" fmla="*/ 4414520 h 4414520"/>
              <a:gd name="connsiteX3" fmla="*/ 0 w 4312920"/>
              <a:gd name="connsiteY3" fmla="*/ 4414520 h 4414520"/>
              <a:gd name="connsiteX4" fmla="*/ 0 w 4312920"/>
              <a:gd name="connsiteY4" fmla="*/ 2412826 h 4414520"/>
              <a:gd name="connsiteX5" fmla="*/ 56733 w 4312920"/>
              <a:gd name="connsiteY5" fmla="*/ 2489078 h 4414520"/>
              <a:gd name="connsiteX6" fmla="*/ 2656176 w 4312920"/>
              <a:gd name="connsiteY6" fmla="*/ 555041 h 4414520"/>
              <a:gd name="connsiteX7" fmla="*/ 2441283 w 4312920"/>
              <a:gd name="connsiteY7" fmla="*/ 266214 h 4414520"/>
              <a:gd name="connsiteX8" fmla="*/ 0 w 4312920"/>
              <a:gd name="connsiteY8" fmla="*/ 2082577 h 4414520"/>
              <a:gd name="connsiteX9" fmla="*/ 0 w 4312920"/>
              <a:gd name="connsiteY9" fmla="*/ 0 h 4414520"/>
              <a:gd name="connsiteX0" fmla="*/ 5080 w 4318000"/>
              <a:gd name="connsiteY0" fmla="*/ 0 h 4414520"/>
              <a:gd name="connsiteX1" fmla="*/ 4318000 w 4318000"/>
              <a:gd name="connsiteY1" fmla="*/ 0 h 4414520"/>
              <a:gd name="connsiteX2" fmla="*/ 4318000 w 4318000"/>
              <a:gd name="connsiteY2" fmla="*/ 4414520 h 4414520"/>
              <a:gd name="connsiteX3" fmla="*/ 5080 w 4318000"/>
              <a:gd name="connsiteY3" fmla="*/ 4414520 h 4414520"/>
              <a:gd name="connsiteX4" fmla="*/ 5080 w 4318000"/>
              <a:gd name="connsiteY4" fmla="*/ 2412826 h 4414520"/>
              <a:gd name="connsiteX5" fmla="*/ 61813 w 4318000"/>
              <a:gd name="connsiteY5" fmla="*/ 2489078 h 4414520"/>
              <a:gd name="connsiteX6" fmla="*/ 2661256 w 4318000"/>
              <a:gd name="connsiteY6" fmla="*/ 555041 h 4414520"/>
              <a:gd name="connsiteX7" fmla="*/ 2446363 w 4318000"/>
              <a:gd name="connsiteY7" fmla="*/ 266214 h 4414520"/>
              <a:gd name="connsiteX8" fmla="*/ 0 w 4318000"/>
              <a:gd name="connsiteY8" fmla="*/ 1884457 h 4414520"/>
              <a:gd name="connsiteX9" fmla="*/ 5080 w 4318000"/>
              <a:gd name="connsiteY9" fmla="*/ 0 h 4414520"/>
              <a:gd name="connsiteX0" fmla="*/ 5080 w 4318000"/>
              <a:gd name="connsiteY0" fmla="*/ 0 h 4414520"/>
              <a:gd name="connsiteX1" fmla="*/ 4318000 w 4318000"/>
              <a:gd name="connsiteY1" fmla="*/ 0 h 4414520"/>
              <a:gd name="connsiteX2" fmla="*/ 4318000 w 4318000"/>
              <a:gd name="connsiteY2" fmla="*/ 4414520 h 4414520"/>
              <a:gd name="connsiteX3" fmla="*/ 5080 w 4318000"/>
              <a:gd name="connsiteY3" fmla="*/ 4414520 h 4414520"/>
              <a:gd name="connsiteX4" fmla="*/ 5080 w 4318000"/>
              <a:gd name="connsiteY4" fmla="*/ 2412826 h 4414520"/>
              <a:gd name="connsiteX5" fmla="*/ 61813 w 4318000"/>
              <a:gd name="connsiteY5" fmla="*/ 2489078 h 4414520"/>
              <a:gd name="connsiteX6" fmla="*/ 2661256 w 4318000"/>
              <a:gd name="connsiteY6" fmla="*/ 555041 h 4414520"/>
              <a:gd name="connsiteX7" fmla="*/ 2375243 w 4318000"/>
              <a:gd name="connsiteY7" fmla="*/ 169694 h 4414520"/>
              <a:gd name="connsiteX8" fmla="*/ 0 w 4318000"/>
              <a:gd name="connsiteY8" fmla="*/ 1884457 h 4414520"/>
              <a:gd name="connsiteX9" fmla="*/ 5080 w 4318000"/>
              <a:gd name="connsiteY9" fmla="*/ 0 h 4414520"/>
              <a:gd name="connsiteX0" fmla="*/ 5080 w 4318000"/>
              <a:gd name="connsiteY0" fmla="*/ 0 h 4414520"/>
              <a:gd name="connsiteX1" fmla="*/ 4318000 w 4318000"/>
              <a:gd name="connsiteY1" fmla="*/ 0 h 4414520"/>
              <a:gd name="connsiteX2" fmla="*/ 4318000 w 4318000"/>
              <a:gd name="connsiteY2" fmla="*/ 4414520 h 4414520"/>
              <a:gd name="connsiteX3" fmla="*/ 5080 w 4318000"/>
              <a:gd name="connsiteY3" fmla="*/ 4414520 h 4414520"/>
              <a:gd name="connsiteX4" fmla="*/ 5080 w 4318000"/>
              <a:gd name="connsiteY4" fmla="*/ 2412826 h 4414520"/>
              <a:gd name="connsiteX5" fmla="*/ 61813 w 4318000"/>
              <a:gd name="connsiteY5" fmla="*/ 2489078 h 4414520"/>
              <a:gd name="connsiteX6" fmla="*/ 2661256 w 4318000"/>
              <a:gd name="connsiteY6" fmla="*/ 555041 h 4414520"/>
              <a:gd name="connsiteX7" fmla="*/ 2365083 w 4318000"/>
              <a:gd name="connsiteY7" fmla="*/ 184934 h 4414520"/>
              <a:gd name="connsiteX8" fmla="*/ 0 w 4318000"/>
              <a:gd name="connsiteY8" fmla="*/ 1884457 h 4414520"/>
              <a:gd name="connsiteX9" fmla="*/ 5080 w 4318000"/>
              <a:gd name="connsiteY9" fmla="*/ 0 h 441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18000" h="4414520">
                <a:moveTo>
                  <a:pt x="5080" y="0"/>
                </a:moveTo>
                <a:lnTo>
                  <a:pt x="4318000" y="0"/>
                </a:lnTo>
                <a:lnTo>
                  <a:pt x="4318000" y="4414520"/>
                </a:lnTo>
                <a:lnTo>
                  <a:pt x="5080" y="4414520"/>
                </a:lnTo>
                <a:lnTo>
                  <a:pt x="5080" y="2412826"/>
                </a:lnTo>
                <a:lnTo>
                  <a:pt x="61813" y="2489078"/>
                </a:lnTo>
                <a:lnTo>
                  <a:pt x="2661256" y="555041"/>
                </a:lnTo>
                <a:lnTo>
                  <a:pt x="2365083" y="184934"/>
                </a:lnTo>
                <a:lnTo>
                  <a:pt x="0" y="1884457"/>
                </a:lnTo>
                <a:cubicBezTo>
                  <a:pt x="1693" y="1256305"/>
                  <a:pt x="3387" y="628152"/>
                  <a:pt x="5080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eform 24"/>
          <p:cNvSpPr/>
          <p:nvPr/>
        </p:nvSpPr>
        <p:spPr>
          <a:xfrm>
            <a:off x="6297840" y="3623536"/>
            <a:ext cx="158160" cy="330249"/>
          </a:xfrm>
          <a:custGeom>
            <a:avLst/>
            <a:gdLst>
              <a:gd name="connsiteX0" fmla="*/ 158160 w 158160"/>
              <a:gd name="connsiteY0" fmla="*/ 0 h 330249"/>
              <a:gd name="connsiteX1" fmla="*/ 158160 w 158160"/>
              <a:gd name="connsiteY1" fmla="*/ 330249 h 330249"/>
              <a:gd name="connsiteX2" fmla="*/ 0 w 158160"/>
              <a:gd name="connsiteY2" fmla="*/ 117674 h 330249"/>
              <a:gd name="connsiteX3" fmla="*/ 158160 w 158160"/>
              <a:gd name="connsiteY3" fmla="*/ 0 h 33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60" h="330249">
                <a:moveTo>
                  <a:pt x="158160" y="0"/>
                </a:moveTo>
                <a:lnTo>
                  <a:pt x="158160" y="330249"/>
                </a:lnTo>
                <a:lnTo>
                  <a:pt x="0" y="117674"/>
                </a:lnTo>
                <a:lnTo>
                  <a:pt x="15816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19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22" grpId="0" animBg="1"/>
      <p:bldP spid="22" grpId="1" animBg="1"/>
      <p:bldP spid="26" grpId="0" animBg="1"/>
      <p:bldP spid="2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 rot="10800000">
            <a:off x="8577805" y="4613695"/>
            <a:ext cx="353152" cy="1076826"/>
          </a:xfrm>
          <a:prstGeom prst="downArrow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807062" y="507622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Ion Beam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 rot="16200000">
            <a:off x="8135366" y="4735513"/>
            <a:ext cx="1919503" cy="1649170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8701088" y="4106618"/>
            <a:ext cx="106586" cy="3910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701088" y="4104249"/>
            <a:ext cx="106586" cy="39100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 Dense Matter (WDM)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0000" y="1551979"/>
                <a:ext cx="5016000" cy="48510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State between condensed matter and weakly coupled plasma</a:t>
                </a:r>
              </a:p>
              <a:p>
                <a:r>
                  <a:rPr lang="en-US" sz="2400" dirty="0" smtClean="0"/>
                  <a:t>Relevant for:</a:t>
                </a:r>
              </a:p>
              <a:p>
                <a:pPr lvl="1"/>
                <a:r>
                  <a:rPr lang="en-US" sz="2000" dirty="0" smtClean="0"/>
                  <a:t>Astrophysics</a:t>
                </a:r>
              </a:p>
              <a:p>
                <a:pPr lvl="1"/>
                <a:r>
                  <a:rPr lang="en-US" sz="2000" dirty="0" smtClean="0"/>
                  <a:t>Inertial confinement fusion</a:t>
                </a:r>
              </a:p>
              <a:p>
                <a:r>
                  <a:rPr lang="en-US" sz="2400" dirty="0" smtClean="0"/>
                  <a:t>Testing of current theory</a:t>
                </a:r>
              </a:p>
              <a:p>
                <a:r>
                  <a:rPr lang="en-US" sz="2400" dirty="0" smtClean="0"/>
                  <a:t>Experimental challenges:</a:t>
                </a:r>
              </a:p>
              <a:p>
                <a:pPr lvl="1"/>
                <a:r>
                  <a:rPr lang="en-US" sz="2000" dirty="0" smtClean="0"/>
                  <a:t>Extreme conditions</a:t>
                </a:r>
              </a:p>
              <a:p>
                <a:pPr lvl="1"/>
                <a:r>
                  <a:rPr lang="en-US" sz="2000" dirty="0" smtClean="0"/>
                  <a:t>Short lifetimes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μs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ns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lvl="1"/>
                <a:r>
                  <a:rPr lang="en-US" sz="2000" dirty="0" smtClean="0"/>
                  <a:t>Opaque in optical range</a:t>
                </a:r>
              </a:p>
              <a:p>
                <a:pPr lvl="1"/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000" y="1551979"/>
                <a:ext cx="5016000" cy="4851000"/>
              </a:xfrm>
              <a:blipFill>
                <a:blip r:embed="rId3"/>
                <a:stretch>
                  <a:fillRect l="-3402" t="-1887" r="-24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25" name="Freeform 24"/>
          <p:cNvSpPr/>
          <p:nvPr/>
        </p:nvSpPr>
        <p:spPr>
          <a:xfrm>
            <a:off x="6582653" y="4088231"/>
            <a:ext cx="158160" cy="330249"/>
          </a:xfrm>
          <a:custGeom>
            <a:avLst/>
            <a:gdLst>
              <a:gd name="connsiteX0" fmla="*/ 158160 w 158160"/>
              <a:gd name="connsiteY0" fmla="*/ 0 h 330249"/>
              <a:gd name="connsiteX1" fmla="*/ 158160 w 158160"/>
              <a:gd name="connsiteY1" fmla="*/ 330249 h 330249"/>
              <a:gd name="connsiteX2" fmla="*/ 0 w 158160"/>
              <a:gd name="connsiteY2" fmla="*/ 117674 h 330249"/>
              <a:gd name="connsiteX3" fmla="*/ 158160 w 158160"/>
              <a:gd name="connsiteY3" fmla="*/ 0 h 33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60" h="330249">
                <a:moveTo>
                  <a:pt x="158160" y="0"/>
                </a:moveTo>
                <a:lnTo>
                  <a:pt x="158160" y="330249"/>
                </a:lnTo>
                <a:lnTo>
                  <a:pt x="0" y="117674"/>
                </a:lnTo>
                <a:lnTo>
                  <a:pt x="15816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/>
          <p:cNvSpPr txBox="1"/>
          <p:nvPr/>
        </p:nvSpPr>
        <p:spPr>
          <a:xfrm>
            <a:off x="8754381" y="4027298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Sample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391996" y="3007844"/>
            <a:ext cx="175123" cy="12460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43994" y="2438774"/>
            <a:ext cx="107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Backlighter</a:t>
            </a:r>
            <a:endParaRPr lang="de-DE" sz="1400" dirty="0"/>
          </a:p>
          <a:p>
            <a:pPr algn="ctr"/>
            <a:r>
              <a:rPr lang="de-DE" sz="1400" dirty="0" err="1" smtClean="0"/>
              <a:t>target</a:t>
            </a:r>
            <a:endParaRPr lang="en-US" sz="14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7971351" y="3369760"/>
            <a:ext cx="2275123" cy="5215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474764" y="3175177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Intense</a:t>
            </a:r>
            <a:r>
              <a:rPr lang="de-DE" sz="1400" dirty="0" smtClean="0"/>
              <a:t> Laser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 rot="16200000">
            <a:off x="6140941" y="2966235"/>
            <a:ext cx="2729462" cy="950836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xplosion 1 20"/>
          <p:cNvSpPr/>
          <p:nvPr/>
        </p:nvSpPr>
        <p:spPr>
          <a:xfrm>
            <a:off x="6919832" y="3138934"/>
            <a:ext cx="1061256" cy="965315"/>
          </a:xfrm>
          <a:prstGeom prst="irregularSeal1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777178" y="3802255"/>
            <a:ext cx="2294396" cy="1171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338" y="4027297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WDM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7089197" y="2853955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Plasma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9490129" y="441848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X-</a:t>
            </a:r>
            <a:r>
              <a:rPr lang="de-DE" sz="1400" dirty="0" err="1" smtClean="0"/>
              <a:t>rays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971352" y="3138934"/>
            <a:ext cx="2729462" cy="754761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Box 41"/>
          <p:cNvSpPr txBox="1"/>
          <p:nvPr/>
        </p:nvSpPr>
        <p:spPr>
          <a:xfrm>
            <a:off x="8236865" y="1648410"/>
            <a:ext cx="2850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Setup</a:t>
            </a:r>
            <a:endParaRPr lang="de-DE" sz="2800" b="1" u="sng" dirty="0"/>
          </a:p>
        </p:txBody>
      </p:sp>
    </p:spTree>
    <p:extLst>
      <p:ext uri="{BB962C8B-B14F-4D97-AF65-F5344CB8AC3E}">
        <p14:creationId xmlns:p14="http://schemas.microsoft.com/office/powerpoint/2010/main" val="32395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40" grpId="0" animBg="1"/>
      <p:bldP spid="14" grpId="0" animBg="1"/>
      <p:bldP spid="27" grpId="0" animBg="1"/>
      <p:bldP spid="15" grpId="0"/>
      <p:bldP spid="15" grpId="1"/>
      <p:bldP spid="16" grpId="0" animBg="1"/>
      <p:bldP spid="17" grpId="0"/>
      <p:bldP spid="18" grpId="0" animBg="1"/>
      <p:bldP spid="19" grpId="0"/>
      <p:bldP spid="39" grpId="0" animBg="1"/>
      <p:bldP spid="21" grpId="0" animBg="1"/>
      <p:bldP spid="28" grpId="0"/>
      <p:bldP spid="36" grpId="0"/>
      <p:bldP spid="37" grpId="0"/>
      <p:bldP spid="38" grpId="0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35" y="446083"/>
            <a:ext cx="10776000" cy="642357"/>
          </a:xfrm>
        </p:spPr>
        <p:txBody>
          <a:bodyPr/>
          <a:lstStyle/>
          <a:p>
            <a:r>
              <a:rPr lang="en-US" sz="3600" dirty="0" smtClean="0"/>
              <a:t>X-Ray Absorption Fine-Structure (XAFS)</a:t>
            </a:r>
            <a:endParaRPr lang="de-D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86" y="3021711"/>
            <a:ext cx="5109200" cy="3295757"/>
          </a:xfrm>
        </p:spPr>
        <p:txBody>
          <a:bodyPr/>
          <a:lstStyle/>
          <a:p>
            <a:r>
              <a:rPr lang="en-US" dirty="0" smtClean="0"/>
              <a:t>Studies structures around edge (rapid rise) in absorption spectrum</a:t>
            </a:r>
          </a:p>
          <a:p>
            <a:r>
              <a:rPr lang="en-US" dirty="0" smtClean="0"/>
              <a:t>Structures caused by quantum scattering</a:t>
            </a:r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83179" y="2208810"/>
            <a:ext cx="2927311" cy="672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06930" y="1822862"/>
            <a:ext cx="2897623" cy="1069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64760" y="124940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X-rays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04554" y="1668922"/>
            <a:ext cx="100896" cy="7358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76000" y="1229436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Sample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000187" y="2222659"/>
            <a:ext cx="3232240" cy="1003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000880" y="1829983"/>
            <a:ext cx="3232240" cy="1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256000" y="1598768"/>
            <a:ext cx="1699814" cy="8519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Box 34"/>
          <p:cNvSpPr txBox="1"/>
          <p:nvPr/>
        </p:nvSpPr>
        <p:spPr>
          <a:xfrm>
            <a:off x="5644236" y="1254341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ransmitted x-rays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98989" y="1206237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Spectrometer</a:t>
            </a:r>
            <a:endParaRPr lang="de-DE" dirty="0"/>
          </a:p>
        </p:txBody>
      </p:sp>
      <p:sp>
        <p:nvSpPr>
          <p:cNvPr id="43" name="Explosion 1 42"/>
          <p:cNvSpPr/>
          <p:nvPr/>
        </p:nvSpPr>
        <p:spPr>
          <a:xfrm>
            <a:off x="1278762" y="1609048"/>
            <a:ext cx="881234" cy="930099"/>
          </a:xfrm>
          <a:prstGeom prst="irregularSeal1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Box 43"/>
          <p:cNvSpPr txBox="1"/>
          <p:nvPr/>
        </p:nvSpPr>
        <p:spPr>
          <a:xfrm>
            <a:off x="1079996" y="1239716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   Source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00516" y="4375950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X-ray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Block Arc 60"/>
          <p:cNvSpPr/>
          <p:nvPr/>
        </p:nvSpPr>
        <p:spPr>
          <a:xfrm rot="5400000">
            <a:off x="6853240" y="4074880"/>
            <a:ext cx="1371600" cy="1446080"/>
          </a:xfrm>
          <a:prstGeom prst="blockArc">
            <a:avLst>
              <a:gd name="adj1" fmla="val 10800000"/>
              <a:gd name="adj2" fmla="val 21434699"/>
              <a:gd name="adj3" fmla="val 3765"/>
            </a:avLst>
          </a:prstGeom>
          <a:solidFill>
            <a:schemeClr val="accent2">
              <a:lumMod val="75000"/>
            </a:schemeClr>
          </a:solidFill>
          <a:ln w="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2" name="Block Arc 61"/>
          <p:cNvSpPr/>
          <p:nvPr/>
        </p:nvSpPr>
        <p:spPr>
          <a:xfrm rot="5551515">
            <a:off x="6164400" y="3426320"/>
            <a:ext cx="2743200" cy="2743200"/>
          </a:xfrm>
          <a:prstGeom prst="blockArc">
            <a:avLst>
              <a:gd name="adj1" fmla="val 10929998"/>
              <a:gd name="adj2" fmla="val 21244523"/>
              <a:gd name="adj3" fmla="val 1731"/>
            </a:avLst>
          </a:prstGeom>
          <a:solidFill>
            <a:schemeClr val="accent2">
              <a:lumMod val="75000"/>
            </a:schemeClr>
          </a:solidFill>
          <a:ln w="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3" name="Block Arc 62"/>
          <p:cNvSpPr/>
          <p:nvPr/>
        </p:nvSpPr>
        <p:spPr>
          <a:xfrm rot="5551515">
            <a:off x="5703979" y="2911880"/>
            <a:ext cx="3840480" cy="3840480"/>
          </a:xfrm>
          <a:prstGeom prst="blockArc">
            <a:avLst>
              <a:gd name="adj1" fmla="val 10929998"/>
              <a:gd name="adj2" fmla="val 21228133"/>
              <a:gd name="adj3" fmla="val 1187"/>
            </a:avLst>
          </a:prstGeom>
          <a:solidFill>
            <a:schemeClr val="accent2">
              <a:lumMod val="75000"/>
            </a:schemeClr>
          </a:solidFill>
          <a:ln w="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4" name="Block Arc 63"/>
          <p:cNvSpPr/>
          <p:nvPr/>
        </p:nvSpPr>
        <p:spPr>
          <a:xfrm rot="15193005">
            <a:off x="9327667" y="4099809"/>
            <a:ext cx="1371600" cy="1446080"/>
          </a:xfrm>
          <a:prstGeom prst="blockArc">
            <a:avLst>
              <a:gd name="adj1" fmla="val 15512708"/>
              <a:gd name="adj2" fmla="val 18850466"/>
              <a:gd name="adj3" fmla="val 4039"/>
            </a:avLst>
          </a:prstGeom>
          <a:solidFill>
            <a:srgbClr val="FF9900"/>
          </a:solidFill>
          <a:ln w="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5" name="Block Arc 64"/>
          <p:cNvSpPr/>
          <p:nvPr/>
        </p:nvSpPr>
        <p:spPr>
          <a:xfrm rot="15344520">
            <a:off x="8638827" y="3451249"/>
            <a:ext cx="2743200" cy="2743200"/>
          </a:xfrm>
          <a:prstGeom prst="blockArc">
            <a:avLst>
              <a:gd name="adj1" fmla="val 15542470"/>
              <a:gd name="adj2" fmla="val 18690041"/>
              <a:gd name="adj3" fmla="val 2224"/>
            </a:avLst>
          </a:prstGeom>
          <a:solidFill>
            <a:srgbClr val="FF9900"/>
          </a:solidFill>
          <a:ln w="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6" name="Block Arc 65"/>
          <p:cNvSpPr/>
          <p:nvPr/>
        </p:nvSpPr>
        <p:spPr>
          <a:xfrm rot="15344520">
            <a:off x="8066959" y="3052735"/>
            <a:ext cx="3840480" cy="3840480"/>
          </a:xfrm>
          <a:prstGeom prst="blockArc">
            <a:avLst>
              <a:gd name="adj1" fmla="val 15590896"/>
              <a:gd name="adj2" fmla="val 19002633"/>
              <a:gd name="adj3" fmla="val 1695"/>
            </a:avLst>
          </a:prstGeom>
          <a:solidFill>
            <a:srgbClr val="FF9900"/>
          </a:solidFill>
          <a:ln w="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627200" y="385305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Atoms in lattice</a:t>
            </a:r>
            <a:endParaRPr lang="de-DE" dirty="0"/>
          </a:p>
        </p:txBody>
      </p:sp>
      <p:sp>
        <p:nvSpPr>
          <p:cNvPr id="71" name="TextBox 70"/>
          <p:cNvSpPr txBox="1"/>
          <p:nvPr/>
        </p:nvSpPr>
        <p:spPr>
          <a:xfrm>
            <a:off x="5764680" y="3041689"/>
            <a:ext cx="2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Photoelectron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wavefunction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155134" y="5474439"/>
                <a:ext cx="216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B46B00"/>
                    </a:solidFill>
                  </a:rPr>
                  <a:t>Back-scattered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B46B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B46B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B46B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solidFill>
                          <a:srgbClr val="B46B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B46B00"/>
                    </a:solidFill>
                  </a:rPr>
                  <a:t>wavefunction</a:t>
                </a:r>
                <a:endParaRPr lang="de-DE" dirty="0">
                  <a:solidFill>
                    <a:srgbClr val="B46B00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34" y="5474439"/>
                <a:ext cx="216000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2"/>
          <p:cNvSpPr txBox="1">
            <a:spLocks/>
          </p:cNvSpPr>
          <p:nvPr/>
        </p:nvSpPr>
        <p:spPr>
          <a:xfrm>
            <a:off x="354025" y="4149725"/>
            <a:ext cx="4544553" cy="32957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WDM, can extract:</a:t>
            </a:r>
          </a:p>
          <a:p>
            <a:pPr lvl="1"/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Ionic order</a:t>
            </a:r>
          </a:p>
          <a:p>
            <a:pPr lvl="1"/>
            <a:r>
              <a:rPr lang="en-US" dirty="0" smtClean="0"/>
              <a:t>Ionization</a:t>
            </a:r>
          </a:p>
          <a:p>
            <a:pPr lvl="1"/>
            <a:endParaRPr lang="de-DE" dirty="0"/>
          </a:p>
        </p:txBody>
      </p:sp>
      <p:grpSp>
        <p:nvGrpSpPr>
          <p:cNvPr id="86" name="Group 85"/>
          <p:cNvGrpSpPr/>
          <p:nvPr/>
        </p:nvGrpSpPr>
        <p:grpSpPr>
          <a:xfrm>
            <a:off x="6925156" y="4313793"/>
            <a:ext cx="983307" cy="1009759"/>
            <a:chOff x="6925156" y="4313793"/>
            <a:chExt cx="983307" cy="1009759"/>
          </a:xfrm>
        </p:grpSpPr>
        <p:sp>
          <p:nvSpPr>
            <p:cNvPr id="45" name="Oval 44"/>
            <p:cNvSpPr/>
            <p:nvPr/>
          </p:nvSpPr>
          <p:spPr>
            <a:xfrm>
              <a:off x="7254042" y="4678226"/>
              <a:ext cx="336497" cy="3183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Oval 77"/>
            <p:cNvSpPr/>
            <p:nvPr/>
          </p:nvSpPr>
          <p:spPr>
            <a:xfrm>
              <a:off x="7093539" y="4514859"/>
              <a:ext cx="653125" cy="6450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Oval 78"/>
            <p:cNvSpPr/>
            <p:nvPr/>
          </p:nvSpPr>
          <p:spPr>
            <a:xfrm>
              <a:off x="6925156" y="4313793"/>
              <a:ext cx="983307" cy="10097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Oval 80"/>
            <p:cNvSpPr/>
            <p:nvPr/>
          </p:nvSpPr>
          <p:spPr>
            <a:xfrm>
              <a:off x="7678111" y="4767932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Oval 81"/>
            <p:cNvSpPr/>
            <p:nvPr/>
          </p:nvSpPr>
          <p:spPr>
            <a:xfrm>
              <a:off x="7655487" y="5159918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Oval 82"/>
            <p:cNvSpPr/>
            <p:nvPr/>
          </p:nvSpPr>
          <p:spPr>
            <a:xfrm>
              <a:off x="7035374" y="4384074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Oval 83"/>
            <p:cNvSpPr/>
            <p:nvPr/>
          </p:nvSpPr>
          <p:spPr>
            <a:xfrm>
              <a:off x="7653175" y="4362499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Oval 84"/>
            <p:cNvSpPr/>
            <p:nvPr/>
          </p:nvSpPr>
          <p:spPr>
            <a:xfrm>
              <a:off x="7030525" y="5149920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0" name="Oval 79"/>
          <p:cNvSpPr/>
          <p:nvPr/>
        </p:nvSpPr>
        <p:spPr>
          <a:xfrm>
            <a:off x="7038618" y="4781606"/>
            <a:ext cx="123474" cy="11625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oup 97"/>
          <p:cNvGrpSpPr/>
          <p:nvPr/>
        </p:nvGrpSpPr>
        <p:grpSpPr>
          <a:xfrm>
            <a:off x="9627200" y="4293040"/>
            <a:ext cx="983307" cy="1009759"/>
            <a:chOff x="9627200" y="4293040"/>
            <a:chExt cx="983307" cy="1009759"/>
          </a:xfrm>
        </p:grpSpPr>
        <p:grpSp>
          <p:nvGrpSpPr>
            <p:cNvPr id="87" name="Group 86"/>
            <p:cNvGrpSpPr/>
            <p:nvPr/>
          </p:nvGrpSpPr>
          <p:grpSpPr>
            <a:xfrm>
              <a:off x="9627200" y="4293040"/>
              <a:ext cx="983307" cy="1009759"/>
              <a:chOff x="6925156" y="4313793"/>
              <a:chExt cx="983307" cy="1009759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7253770" y="4673597"/>
                <a:ext cx="336497" cy="3183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093539" y="4514859"/>
                <a:ext cx="653125" cy="645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6925156" y="4313793"/>
                <a:ext cx="983307" cy="10097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7678111" y="4767932"/>
                <a:ext cx="123474" cy="11625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681795" y="5134144"/>
                <a:ext cx="123474" cy="11625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028989" y="4384074"/>
                <a:ext cx="123474" cy="11625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633471" y="4360192"/>
                <a:ext cx="123474" cy="11625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7034312" y="5148086"/>
                <a:ext cx="123474" cy="11625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6" name="Oval 95"/>
            <p:cNvSpPr/>
            <p:nvPr/>
          </p:nvSpPr>
          <p:spPr>
            <a:xfrm>
              <a:off x="9729770" y="4758505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8" name="Freeform 57"/>
          <p:cNvSpPr>
            <a:spLocks/>
          </p:cNvSpPr>
          <p:nvPr/>
        </p:nvSpPr>
        <p:spPr bwMode="auto">
          <a:xfrm>
            <a:off x="4943895" y="4746794"/>
            <a:ext cx="2057400" cy="165100"/>
          </a:xfrm>
          <a:custGeom>
            <a:avLst/>
            <a:gdLst>
              <a:gd name="T0" fmla="*/ 0 w 1296"/>
              <a:gd name="T1" fmla="*/ 104 h 104"/>
              <a:gd name="T2" fmla="*/ 96 w 1296"/>
              <a:gd name="T3" fmla="*/ 8 h 104"/>
              <a:gd name="T4" fmla="*/ 192 w 1296"/>
              <a:gd name="T5" fmla="*/ 104 h 104"/>
              <a:gd name="T6" fmla="*/ 336 w 1296"/>
              <a:gd name="T7" fmla="*/ 8 h 104"/>
              <a:gd name="T8" fmla="*/ 432 w 1296"/>
              <a:gd name="T9" fmla="*/ 104 h 104"/>
              <a:gd name="T10" fmla="*/ 528 w 1296"/>
              <a:gd name="T11" fmla="*/ 8 h 104"/>
              <a:gd name="T12" fmla="*/ 624 w 1296"/>
              <a:gd name="T13" fmla="*/ 104 h 104"/>
              <a:gd name="T14" fmla="*/ 720 w 1296"/>
              <a:gd name="T15" fmla="*/ 8 h 104"/>
              <a:gd name="T16" fmla="*/ 816 w 1296"/>
              <a:gd name="T17" fmla="*/ 104 h 104"/>
              <a:gd name="T18" fmla="*/ 912 w 1296"/>
              <a:gd name="T19" fmla="*/ 8 h 104"/>
              <a:gd name="T20" fmla="*/ 1008 w 1296"/>
              <a:gd name="T21" fmla="*/ 104 h 104"/>
              <a:gd name="T22" fmla="*/ 1104 w 1296"/>
              <a:gd name="T23" fmla="*/ 8 h 104"/>
              <a:gd name="T24" fmla="*/ 1200 w 1296"/>
              <a:gd name="T25" fmla="*/ 56 h 104"/>
              <a:gd name="T26" fmla="*/ 1296 w 1296"/>
              <a:gd name="T27" fmla="*/ 56 h 10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96"/>
              <a:gd name="T43" fmla="*/ 0 h 104"/>
              <a:gd name="T44" fmla="*/ 1296 w 1296"/>
              <a:gd name="T45" fmla="*/ 104 h 10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96" h="104">
                <a:moveTo>
                  <a:pt x="0" y="104"/>
                </a:moveTo>
                <a:cubicBezTo>
                  <a:pt x="32" y="56"/>
                  <a:pt x="64" y="8"/>
                  <a:pt x="96" y="8"/>
                </a:cubicBezTo>
                <a:cubicBezTo>
                  <a:pt x="128" y="8"/>
                  <a:pt x="152" y="104"/>
                  <a:pt x="192" y="104"/>
                </a:cubicBezTo>
                <a:cubicBezTo>
                  <a:pt x="232" y="104"/>
                  <a:pt x="296" y="8"/>
                  <a:pt x="336" y="8"/>
                </a:cubicBezTo>
                <a:cubicBezTo>
                  <a:pt x="376" y="8"/>
                  <a:pt x="400" y="104"/>
                  <a:pt x="432" y="104"/>
                </a:cubicBezTo>
                <a:cubicBezTo>
                  <a:pt x="464" y="104"/>
                  <a:pt x="496" y="8"/>
                  <a:pt x="528" y="8"/>
                </a:cubicBezTo>
                <a:cubicBezTo>
                  <a:pt x="560" y="8"/>
                  <a:pt x="592" y="104"/>
                  <a:pt x="624" y="104"/>
                </a:cubicBezTo>
                <a:cubicBezTo>
                  <a:pt x="656" y="104"/>
                  <a:pt x="688" y="8"/>
                  <a:pt x="720" y="8"/>
                </a:cubicBezTo>
                <a:cubicBezTo>
                  <a:pt x="752" y="8"/>
                  <a:pt x="784" y="104"/>
                  <a:pt x="816" y="104"/>
                </a:cubicBezTo>
                <a:cubicBezTo>
                  <a:pt x="848" y="104"/>
                  <a:pt x="880" y="8"/>
                  <a:pt x="912" y="8"/>
                </a:cubicBezTo>
                <a:cubicBezTo>
                  <a:pt x="944" y="8"/>
                  <a:pt x="976" y="104"/>
                  <a:pt x="1008" y="104"/>
                </a:cubicBezTo>
                <a:cubicBezTo>
                  <a:pt x="1040" y="104"/>
                  <a:pt x="1072" y="16"/>
                  <a:pt x="1104" y="8"/>
                </a:cubicBezTo>
                <a:cubicBezTo>
                  <a:pt x="1136" y="0"/>
                  <a:pt x="1168" y="48"/>
                  <a:pt x="1200" y="56"/>
                </a:cubicBezTo>
                <a:cubicBezTo>
                  <a:pt x="1232" y="64"/>
                  <a:pt x="1280" y="56"/>
                  <a:pt x="1296" y="56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77" name="Rectangle 76"/>
          <p:cNvSpPr/>
          <p:nvPr/>
        </p:nvSpPr>
        <p:spPr>
          <a:xfrm>
            <a:off x="5409666" y="1169423"/>
            <a:ext cx="5054709" cy="17248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tangle 75"/>
          <p:cNvSpPr/>
          <p:nvPr/>
        </p:nvSpPr>
        <p:spPr>
          <a:xfrm>
            <a:off x="696000" y="1169424"/>
            <a:ext cx="3852423" cy="165971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19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13" grpId="0" animBg="1"/>
      <p:bldP spid="14" grpId="0"/>
      <p:bldP spid="34" grpId="0" animBg="1"/>
      <p:bldP spid="35" grpId="0"/>
      <p:bldP spid="40" grpId="0"/>
      <p:bldP spid="43" grpId="0" animBg="1"/>
      <p:bldP spid="44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/>
      <p:bldP spid="71" grpId="0"/>
      <p:bldP spid="72" grpId="0"/>
      <p:bldP spid="73" grpId="0"/>
      <p:bldP spid="80" grpId="0" animBg="1"/>
      <p:bldP spid="80" grpId="1" animBg="1"/>
      <p:bldP spid="58" grpId="0" animBg="1"/>
      <p:bldP spid="77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49" y="1269000"/>
            <a:ext cx="8347051" cy="45265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34" y="1269000"/>
            <a:ext cx="8351210" cy="4491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XAFS Example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7" name="Rounded Rectangle 6"/>
          <p:cNvSpPr/>
          <p:nvPr/>
        </p:nvSpPr>
        <p:spPr>
          <a:xfrm>
            <a:off x="3216000" y="1247704"/>
            <a:ext cx="1632000" cy="4429652"/>
          </a:xfrm>
          <a:prstGeom prst="roundRect">
            <a:avLst/>
          </a:prstGeom>
          <a:solidFill>
            <a:schemeClr val="accent1">
              <a:lumMod val="75000"/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ounded Rectangle 7"/>
          <p:cNvSpPr/>
          <p:nvPr/>
        </p:nvSpPr>
        <p:spPr>
          <a:xfrm>
            <a:off x="4848000" y="1256306"/>
            <a:ext cx="5194800" cy="2025241"/>
          </a:xfrm>
          <a:prstGeom prst="roundRect">
            <a:avLst/>
          </a:prstGeom>
          <a:solidFill>
            <a:srgbClr val="008000">
              <a:alpha val="15000"/>
            </a:srgb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3624000" y="2175408"/>
            <a:ext cx="1252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X-ray Absorption Near Edge Structure (XANES</a:t>
            </a:r>
            <a:r>
              <a:rPr lang="en-US" sz="1600" dirty="0" smtClean="0"/>
              <a:t>)</a:t>
            </a:r>
            <a:endParaRPr lang="de-DE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961723" y="1519348"/>
            <a:ext cx="2733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</a:t>
            </a:r>
            <a:r>
              <a:rPr lang="en-US" sz="1600" dirty="0" smtClean="0"/>
              <a:t>xtended </a:t>
            </a:r>
            <a:r>
              <a:rPr lang="en-US" sz="1600" dirty="0"/>
              <a:t>X</a:t>
            </a:r>
            <a:r>
              <a:rPr lang="en-US" sz="1600" dirty="0" smtClean="0"/>
              <a:t>-ray </a:t>
            </a:r>
            <a:r>
              <a:rPr lang="en-US" sz="1600" dirty="0"/>
              <a:t>A</a:t>
            </a:r>
            <a:r>
              <a:rPr lang="en-US" sz="1600" dirty="0" smtClean="0"/>
              <a:t>bsorption Fine-Structure </a:t>
            </a:r>
            <a:r>
              <a:rPr lang="en-US" sz="1600" dirty="0"/>
              <a:t>(EXAFS</a:t>
            </a:r>
            <a:r>
              <a:rPr lang="en-US" sz="1600" dirty="0" smtClean="0"/>
              <a:t>)</a:t>
            </a:r>
            <a:endParaRPr lang="de-DE" sz="1200" dirty="0"/>
          </a:p>
        </p:txBody>
      </p:sp>
      <p:sp>
        <p:nvSpPr>
          <p:cNvPr id="11" name="Bent Arrow 10"/>
          <p:cNvSpPr/>
          <p:nvPr/>
        </p:nvSpPr>
        <p:spPr>
          <a:xfrm rot="10800000" flipH="1">
            <a:off x="5185939" y="3290149"/>
            <a:ext cx="720000" cy="720001"/>
          </a:xfrm>
          <a:prstGeom prst="bentArrow">
            <a:avLst>
              <a:gd name="adj1" fmla="val 19356"/>
              <a:gd name="adj2" fmla="val 25706"/>
              <a:gd name="adj3" fmla="val 25000"/>
              <a:gd name="adj4" fmla="val 46572"/>
            </a:avLst>
          </a:prstGeom>
          <a:solidFill>
            <a:srgbClr val="008000">
              <a:alpha val="80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18726" y="3498847"/>
            <a:ext cx="4319558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example:</a:t>
            </a:r>
          </a:p>
          <a:p>
            <a:r>
              <a:rPr lang="en-US" dirty="0" smtClean="0"/>
              <a:t>Amplitude of oscillations </a:t>
            </a:r>
            <a:r>
              <a:rPr lang="en-US" dirty="0" smtClean="0">
                <a:sym typeface="Wingdings" panose="05000000000000000000" pitchFamily="2" charset="2"/>
              </a:rPr>
              <a:t> temperature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797308" y="3969913"/>
            <a:ext cx="816000" cy="29490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1722827" y="3932697"/>
            <a:ext cx="130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Edge</a:t>
            </a:r>
            <a:endParaRPr lang="de-DE" dirty="0"/>
          </a:p>
        </p:txBody>
      </p:sp>
      <p:sp>
        <p:nvSpPr>
          <p:cNvPr id="23" name="TextBox 22"/>
          <p:cNvSpPr txBox="1"/>
          <p:nvPr/>
        </p:nvSpPr>
        <p:spPr>
          <a:xfrm>
            <a:off x="6816000" y="2708148"/>
            <a:ext cx="177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High 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Low T</a:t>
            </a:r>
          </a:p>
          <a:p>
            <a:endParaRPr lang="de-DE" dirty="0"/>
          </a:p>
        </p:txBody>
      </p:sp>
      <p:sp>
        <p:nvSpPr>
          <p:cNvPr id="24" name="Left-Up Arrow 23"/>
          <p:cNvSpPr/>
          <p:nvPr/>
        </p:nvSpPr>
        <p:spPr>
          <a:xfrm flipH="1">
            <a:off x="1280771" y="1468615"/>
            <a:ext cx="9361904" cy="4590015"/>
          </a:xfrm>
          <a:prstGeom prst="leftUpArrow">
            <a:avLst>
              <a:gd name="adj1" fmla="val 552"/>
              <a:gd name="adj2" fmla="val 2223"/>
              <a:gd name="adj3" fmla="val 5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/>
          <p:cNvSpPr txBox="1"/>
          <p:nvPr/>
        </p:nvSpPr>
        <p:spPr>
          <a:xfrm>
            <a:off x="5421722" y="6012891"/>
            <a:ext cx="1754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Photon Energy</a:t>
            </a:r>
            <a:endParaRPr lang="de-DE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76894" y="3440456"/>
            <a:ext cx="1440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Absorption Coefficient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9398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/>
      <p:bldP spid="23" grpId="0"/>
      <p:bldP spid="24" grpId="0" animBg="1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509009" y="5773845"/>
            <a:ext cx="234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SIS-8 (GSI)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48679" y="5773845"/>
            <a:ext cx="234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SIS-100 (FAIR)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Experiments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13" name="TextBox 12"/>
          <p:cNvSpPr txBox="1"/>
          <p:nvPr/>
        </p:nvSpPr>
        <p:spPr>
          <a:xfrm>
            <a:off x="336000" y="1429866"/>
            <a:ext cx="631666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End goal: </a:t>
            </a:r>
            <a:r>
              <a:rPr lang="en-US" sz="2400" dirty="0" smtClean="0"/>
              <a:t>XAFS experiments on WDM of aluminum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Proposal goal: </a:t>
            </a:r>
            <a:r>
              <a:rPr lang="en-US" sz="2400" dirty="0" smtClean="0"/>
              <a:t>Design two spectrometers for testing in laser-only experiment</a:t>
            </a:r>
            <a:endParaRPr lang="de-DE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52668" y="3879514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PW Laser (FAIR)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335752" y="1389027"/>
            <a:ext cx="7598746" cy="4874505"/>
            <a:chOff x="2385726" y="1305900"/>
            <a:chExt cx="7598746" cy="4874505"/>
          </a:xfrm>
        </p:grpSpPr>
        <p:cxnSp>
          <p:nvCxnSpPr>
            <p:cNvPr id="17" name="Straight Connector 16"/>
            <p:cNvCxnSpPr>
              <a:endCxn id="19" idx="1"/>
            </p:cNvCxnSpPr>
            <p:nvPr/>
          </p:nvCxnSpPr>
          <p:spPr>
            <a:xfrm>
              <a:off x="3847622" y="4194088"/>
              <a:ext cx="3775151" cy="696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836382" y="4202953"/>
              <a:ext cx="4731665" cy="1555798"/>
            </a:xfrm>
            <a:prstGeom prst="straightConnector1">
              <a:avLst/>
            </a:prstGeom>
            <a:ln w="25400">
              <a:solidFill>
                <a:srgbClr val="B90F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/>
            <p:cNvSpPr/>
            <p:nvPr/>
          </p:nvSpPr>
          <p:spPr>
            <a:xfrm rot="10800000">
              <a:off x="5540995" y="4086403"/>
              <a:ext cx="2081777" cy="229292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81761" y="3616742"/>
              <a:ext cx="160241" cy="11546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11460" y="4320065"/>
              <a:ext cx="97528" cy="3623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1291420">
              <a:off x="8539090" y="5680403"/>
              <a:ext cx="992101" cy="5000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48206" y="4907102"/>
              <a:ext cx="1436266" cy="598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 smtClean="0"/>
                <a:t>Spectrometer</a:t>
              </a:r>
              <a:endParaRPr lang="de-DE" dirty="0" smtClean="0"/>
            </a:p>
            <a:p>
              <a:pPr algn="ctr"/>
              <a:r>
                <a:rPr lang="de-DE" dirty="0" smtClean="0"/>
                <a:t>(</a:t>
              </a:r>
              <a:r>
                <a:rPr lang="de-DE" dirty="0" err="1" smtClean="0"/>
                <a:t>absorption</a:t>
              </a:r>
              <a:r>
                <a:rPr lang="de-DE" dirty="0"/>
                <a:t>)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85726" y="3810572"/>
              <a:ext cx="13260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 smtClean="0"/>
                <a:t>Backlighter</a:t>
              </a:r>
              <a:endParaRPr lang="de-DE" dirty="0"/>
            </a:p>
            <a:p>
              <a:pPr algn="ctr"/>
              <a:r>
                <a:rPr lang="de-DE" dirty="0" err="1" smtClean="0"/>
                <a:t>target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54930" y="4604951"/>
              <a:ext cx="1210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 smtClean="0"/>
                <a:t>Aluminum</a:t>
              </a:r>
              <a:endParaRPr lang="de-DE" dirty="0" smtClean="0"/>
            </a:p>
            <a:p>
              <a:pPr algn="ctr"/>
              <a:r>
                <a:rPr lang="de-DE" dirty="0" smtClean="0"/>
                <a:t>Sample</a:t>
              </a:r>
              <a:endParaRPr lang="en-US" dirty="0"/>
            </a:p>
          </p:txBody>
        </p:sp>
        <p:cxnSp>
          <p:nvCxnSpPr>
            <p:cNvPr id="27" name="Straight Arrow Connector 26"/>
            <p:cNvCxnSpPr>
              <a:stCxn id="20" idx="3"/>
            </p:cNvCxnSpPr>
            <p:nvPr/>
          </p:nvCxnSpPr>
          <p:spPr>
            <a:xfrm flipV="1">
              <a:off x="3842002" y="2529444"/>
              <a:ext cx="4726045" cy="1664643"/>
            </a:xfrm>
            <a:prstGeom prst="straightConnector1">
              <a:avLst/>
            </a:prstGeom>
            <a:ln w="25400">
              <a:solidFill>
                <a:srgbClr val="B90F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 rot="20424590">
              <a:off x="8539084" y="2119074"/>
              <a:ext cx="992101" cy="5000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17001" y="1305900"/>
              <a:ext cx="1436266" cy="598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 smtClean="0"/>
                <a:t>Spectrometer</a:t>
              </a:r>
              <a:endParaRPr lang="de-DE" dirty="0" smtClean="0"/>
            </a:p>
            <a:p>
              <a:pPr algn="ctr"/>
              <a:r>
                <a:rPr lang="de-DE" dirty="0" smtClean="0"/>
                <a:t>(</a:t>
              </a:r>
              <a:r>
                <a:rPr lang="de-DE" dirty="0" err="1" smtClean="0"/>
                <a:t>reference</a:t>
              </a:r>
              <a:r>
                <a:rPr lang="de-DE" dirty="0" smtClean="0"/>
                <a:t>)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70140" y="2765347"/>
              <a:ext cx="779151" cy="342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X-</a:t>
              </a:r>
              <a:r>
                <a:rPr lang="de-DE" dirty="0" err="1" smtClean="0"/>
                <a:t>rays</a:t>
              </a:r>
              <a:endParaRPr lang="en-US" dirty="0"/>
            </a:p>
          </p:txBody>
        </p:sp>
      </p:grpSp>
      <p:sp>
        <p:nvSpPr>
          <p:cNvPr id="31" name="Down Arrow 30"/>
          <p:cNvSpPr/>
          <p:nvPr/>
        </p:nvSpPr>
        <p:spPr>
          <a:xfrm rot="10800000">
            <a:off x="5648680" y="5334409"/>
            <a:ext cx="323140" cy="997884"/>
          </a:xfrm>
          <a:prstGeom prst="downArrow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778910" y="389369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PHELIX (GSI)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5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2" grpId="0"/>
      <p:bldP spid="32" grpId="1"/>
      <p:bldP spid="13" grpId="0" uiExpand="1" build="p"/>
      <p:bldP spid="22" grpId="0"/>
      <p:bldP spid="22" grpId="1"/>
      <p:bldP spid="31" grpId="0" animBg="1"/>
      <p:bldP spid="31" grpId="1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14" y="584338"/>
            <a:ext cx="9497201" cy="642357"/>
          </a:xfrm>
        </p:spPr>
        <p:txBody>
          <a:bodyPr/>
          <a:lstStyle/>
          <a:p>
            <a:r>
              <a:rPr lang="en-US" sz="3400" dirty="0" smtClean="0"/>
              <a:t>Fundamentals of X-Ray Spectrometers</a:t>
            </a:r>
            <a:endParaRPr lang="de-DE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Spectrometer</a:t>
            </a:r>
            <a:r>
              <a:rPr lang="de-DE" dirty="0" smtClean="0"/>
              <a:t> Design</a:t>
            </a:r>
            <a:endParaRPr lang="de-DE" dirty="0"/>
          </a:p>
        </p:txBody>
      </p:sp>
      <p:grpSp>
        <p:nvGrpSpPr>
          <p:cNvPr id="33" name="Group 32"/>
          <p:cNvGrpSpPr/>
          <p:nvPr/>
        </p:nvGrpSpPr>
        <p:grpSpPr>
          <a:xfrm>
            <a:off x="3936000" y="1629000"/>
            <a:ext cx="8772900" cy="4964197"/>
            <a:chOff x="1662555" y="1205629"/>
            <a:chExt cx="9727131" cy="54266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271281" y="5820352"/>
                  <a:ext cx="401098" cy="3714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reekC" panose="00000400000000000000" pitchFamily="2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 smtClean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281" y="5820352"/>
                  <a:ext cx="401098" cy="3714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731249" y="5804335"/>
                  <a:ext cx="401098" cy="3714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</m:ctrlPr>
                          </m:sSubPr>
                          <m:e>
                            <m:r>
                              <a:rPr lang="de-DE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b="0" dirty="0" smtClean="0">
                    <a:ea typeface="Cambria Math" panose="02040503050406030204" pitchFamily="18" charset="0"/>
                    <a:cs typeface="GreekC" panose="00000400000000000000" pitchFamily="2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249" y="5804335"/>
                  <a:ext cx="401098" cy="3714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5078796" y="6117367"/>
              <a:ext cx="2202226" cy="10395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/>
            <p:cNvSpPr/>
            <p:nvPr/>
          </p:nvSpPr>
          <p:spPr>
            <a:xfrm>
              <a:off x="2496000" y="2655746"/>
              <a:ext cx="71040" cy="831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95247" y="1205629"/>
              <a:ext cx="105364" cy="27739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Straight Connector 11"/>
            <p:cNvCxnSpPr>
              <a:stCxn id="10" idx="5"/>
              <a:endCxn id="9" idx="0"/>
            </p:cNvCxnSpPr>
            <p:nvPr/>
          </p:nvCxnSpPr>
          <p:spPr>
            <a:xfrm>
              <a:off x="2556636" y="2726729"/>
              <a:ext cx="3623274" cy="339063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0"/>
            </p:cNvCxnSpPr>
            <p:nvPr/>
          </p:nvCxnSpPr>
          <p:spPr>
            <a:xfrm flipV="1">
              <a:off x="6179910" y="2586292"/>
              <a:ext cx="3318562" cy="3531076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16200000">
              <a:off x="5690014" y="5906257"/>
              <a:ext cx="502568" cy="456308"/>
            </a:xfrm>
            <a:prstGeom prst="arc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470047" y="5734839"/>
                  <a:ext cx="401098" cy="405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 smtClean="0">
                    <a:ea typeface="Cambria Math" panose="02040503050406030204" pitchFamily="18" charset="0"/>
                    <a:cs typeface="GreekC" panose="00000400000000000000" pitchFamily="2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047" y="5734839"/>
                  <a:ext cx="401098" cy="405176"/>
                </a:xfrm>
                <a:prstGeom prst="rect">
                  <a:avLst/>
                </a:prstGeom>
                <a:blipFill>
                  <a:blip r:embed="rId5"/>
                  <a:stretch>
                    <a:fillRect r="-169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5670760" y="6227152"/>
              <a:ext cx="1737930" cy="40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Crystal</a:t>
              </a:r>
              <a:endParaRPr lang="de-DE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62555" y="2288175"/>
              <a:ext cx="1737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X-</a:t>
              </a:r>
              <a:r>
                <a:rPr lang="de-DE" dirty="0" err="1" smtClean="0"/>
                <a:t>ray</a:t>
              </a:r>
              <a:r>
                <a:rPr lang="de-DE" dirty="0" smtClean="0"/>
                <a:t> </a:t>
              </a:r>
              <a:r>
                <a:rPr lang="de-DE" dirty="0"/>
                <a:t>S</a:t>
              </a:r>
              <a:r>
                <a:rPr lang="de-DE" dirty="0" smtClean="0"/>
                <a:t>ource</a:t>
              </a:r>
              <a:endParaRPr lang="de-DE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651756" y="3011179"/>
              <a:ext cx="1737930" cy="40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Detector</a:t>
              </a:r>
              <a:endParaRPr lang="de-DE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556636" y="2738908"/>
              <a:ext cx="2675912" cy="338545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232548" y="1223690"/>
              <a:ext cx="4265923" cy="4886688"/>
            </a:xfrm>
            <a:prstGeom prst="line">
              <a:avLst/>
            </a:prstGeom>
            <a:ln w="127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668267" y="5734839"/>
                  <a:ext cx="401098" cy="405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reekC" panose="00000400000000000000" pitchFamily="2" charset="0"/>
                          </a:rPr>
                          <m:t>𝜃</m:t>
                        </m:r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8267" y="5734839"/>
                  <a:ext cx="401098" cy="405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600611" y="1759140"/>
                  <a:ext cx="562003" cy="709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US" b="0" i="1" dirty="0" smtClean="0"/>
                </a:p>
                <a:p>
                  <a:endParaRPr lang="de-DE" i="1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0611" y="1759140"/>
                  <a:ext cx="562003" cy="7090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flipH="1" flipV="1">
              <a:off x="9707842" y="1223690"/>
              <a:ext cx="0" cy="1410582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200316" y="6122042"/>
              <a:ext cx="1032233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/>
            <p:cNvSpPr/>
            <p:nvPr/>
          </p:nvSpPr>
          <p:spPr>
            <a:xfrm rot="15401872">
              <a:off x="4594810" y="5686100"/>
              <a:ext cx="752224" cy="715245"/>
            </a:xfrm>
            <a:prstGeom prst="arc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Arc 25"/>
            <p:cNvSpPr/>
            <p:nvPr/>
          </p:nvSpPr>
          <p:spPr>
            <a:xfrm rot="168741">
              <a:off x="5193744" y="5890660"/>
              <a:ext cx="490639" cy="467402"/>
            </a:xfrm>
            <a:prstGeom prst="arc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Arc 26"/>
            <p:cNvSpPr/>
            <p:nvPr/>
          </p:nvSpPr>
          <p:spPr>
            <a:xfrm rot="626879">
              <a:off x="6174904" y="5670338"/>
              <a:ext cx="734369" cy="732635"/>
            </a:xfrm>
            <a:prstGeom prst="arc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2614" y="1481199"/>
            <a:ext cx="36464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Goal:</a:t>
            </a:r>
            <a:r>
              <a:rPr lang="en-US" sz="2000" dirty="0" smtClean="0"/>
              <a:t> Spectrally disperse photons on detector 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X-ray spectrometers: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Crystal as dispersive element (Bragg condition)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Properties dependent on crystal form and geometry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In proposal: </a:t>
            </a:r>
            <a:r>
              <a:rPr lang="en-US" sz="2000" dirty="0" smtClean="0"/>
              <a:t>One flat crystal and one spherically bent crystal geometry </a:t>
            </a:r>
            <a:r>
              <a:rPr lang="en-US" sz="2000" dirty="0" smtClean="0">
                <a:sym typeface="Wingdings" panose="05000000000000000000" pitchFamily="2" charset="2"/>
              </a:rPr>
              <a:t> test two spectrometers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85138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85" y="386402"/>
            <a:ext cx="10776000" cy="591661"/>
          </a:xfrm>
        </p:spPr>
        <p:txBody>
          <a:bodyPr/>
          <a:lstStyle/>
          <a:p>
            <a:r>
              <a:rPr lang="en-US" sz="3400" dirty="0" smtClean="0"/>
              <a:t>Dual Unbent Crystal </a:t>
            </a:r>
            <a:r>
              <a:rPr lang="en-US" sz="3400" dirty="0" err="1" smtClean="0"/>
              <a:t>speCtrometer</a:t>
            </a:r>
            <a:r>
              <a:rPr lang="en-US" sz="3400" dirty="0" smtClean="0"/>
              <a:t> (DUCC)</a:t>
            </a:r>
            <a:endParaRPr lang="de-DE" sz="3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4000" y="6546980"/>
            <a:ext cx="1439993" cy="180000"/>
          </a:xfrm>
        </p:spPr>
        <p:txBody>
          <a:bodyPr/>
          <a:lstStyle/>
          <a:p>
            <a:fld id="{C07909CA-F0E9-48B5-8B72-DE898D86ED75}" type="datetime1">
              <a:rPr lang="de-DE" smtClean="0"/>
              <a:t>20.09.2023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Spectrometer Design</a:t>
            </a:r>
            <a:endParaRPr lang="de-DE" dirty="0"/>
          </a:p>
        </p:txBody>
      </p:sp>
      <p:sp>
        <p:nvSpPr>
          <p:cNvPr id="108" name="TextBox 107"/>
          <p:cNvSpPr txBox="1"/>
          <p:nvPr/>
        </p:nvSpPr>
        <p:spPr>
          <a:xfrm>
            <a:off x="4906722" y="6088622"/>
            <a:ext cx="181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  <a:latin typeface="Calibri" panose="020F0502020204030204"/>
              </a:rPr>
              <a:t>View on Detector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134226" y="1154657"/>
            <a:ext cx="6428422" cy="5456109"/>
            <a:chOff x="134226" y="1154657"/>
            <a:chExt cx="6428422" cy="5456109"/>
          </a:xfrm>
        </p:grpSpPr>
        <p:sp>
          <p:nvSpPr>
            <p:cNvPr id="76" name="Down Arrow 75"/>
            <p:cNvSpPr/>
            <p:nvPr/>
          </p:nvSpPr>
          <p:spPr>
            <a:xfrm rot="10800000">
              <a:off x="1890397" y="5041146"/>
              <a:ext cx="353152" cy="1076826"/>
            </a:xfrm>
            <a:prstGeom prst="downArrow">
              <a:avLst/>
            </a:prstGeom>
            <a:solidFill>
              <a:srgbClr val="FF0000">
                <a:alpha val="5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ight Arrow 76"/>
            <p:cNvSpPr/>
            <p:nvPr/>
          </p:nvSpPr>
          <p:spPr>
            <a:xfrm rot="10800000">
              <a:off x="1647960" y="3702317"/>
              <a:ext cx="1347537" cy="198526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17832" y="3278623"/>
              <a:ext cx="45719" cy="1008992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052815" y="4480503"/>
              <a:ext cx="57150" cy="394654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757818" y="3400655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prstClr val="black"/>
                  </a:solidFill>
                  <a:latin typeface="Calibri" panose="020F0502020204030204"/>
                </a:rPr>
                <a:t>Laser Beam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4226" y="5819523"/>
              <a:ext cx="2560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>
                  <a:solidFill>
                    <a:prstClr val="black"/>
                  </a:solidFill>
                  <a:latin typeface="Calibri" panose="020F0502020204030204"/>
                </a:rPr>
                <a:t>Ion beam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(Future Experiment)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1259494" y="3803076"/>
              <a:ext cx="2355595" cy="2274773"/>
            </a:xfrm>
            <a:prstGeom prst="straightConnector1">
              <a:avLst/>
            </a:prstGeom>
            <a:noFill/>
            <a:ln w="6350" cap="flat" cmpd="sng" algn="ctr">
              <a:solidFill>
                <a:srgbClr val="004E8A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 rot="2880000" flipV="1">
              <a:off x="754442" y="4940134"/>
              <a:ext cx="3053955" cy="482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flipV="1">
              <a:off x="1259493" y="1549949"/>
              <a:ext cx="2339625" cy="2259351"/>
            </a:xfrm>
            <a:prstGeom prst="straightConnector1">
              <a:avLst/>
            </a:prstGeom>
            <a:noFill/>
            <a:ln w="6350" cap="flat" cmpd="sng" algn="ctr">
              <a:solidFill>
                <a:srgbClr val="B90F22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 rot="18720000">
              <a:off x="754442" y="2681394"/>
              <a:ext cx="3053955" cy="482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86" name="Rectangle 85"/>
            <p:cNvSpPr/>
            <p:nvPr/>
          </p:nvSpPr>
          <p:spPr>
            <a:xfrm>
              <a:off x="2662205" y="6097806"/>
              <a:ext cx="1603611" cy="299654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Crystal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3613869" y="4133545"/>
              <a:ext cx="2010747" cy="1941758"/>
            </a:xfrm>
            <a:prstGeom prst="straightConnector1">
              <a:avLst/>
            </a:prstGeom>
            <a:noFill/>
            <a:ln w="6350" cap="flat" cmpd="sng" algn="ctr">
              <a:solidFill>
                <a:srgbClr val="004E8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>
            <a:xfrm flipV="1">
              <a:off x="3303347" y="3494318"/>
              <a:ext cx="2321423" cy="2578202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>
              <a:off x="3600000" y="1551415"/>
              <a:ext cx="2011934" cy="1942903"/>
            </a:xfrm>
            <a:prstGeom prst="straightConnector1">
              <a:avLst/>
            </a:prstGeom>
            <a:noFill/>
            <a:ln w="6350" cap="flat" cmpd="sng" algn="ctr">
              <a:solidFill>
                <a:srgbClr val="B90F2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>
            <a:xfrm>
              <a:off x="3289478" y="1554196"/>
              <a:ext cx="2322456" cy="2579349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1" name="Rectangle 90"/>
            <p:cNvSpPr/>
            <p:nvPr/>
          </p:nvSpPr>
          <p:spPr>
            <a:xfrm>
              <a:off x="5624616" y="3471815"/>
              <a:ext cx="197045" cy="71413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662205" y="1237949"/>
              <a:ext cx="1603611" cy="287655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Crystal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624616" y="3471815"/>
              <a:ext cx="45719" cy="714131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08188" y="3110690"/>
              <a:ext cx="1005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prstClr val="black"/>
                  </a:solidFill>
                  <a:latin typeface="Calibri" panose="020F0502020204030204"/>
                </a:rPr>
                <a:t>Detector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3256" y="2642654"/>
              <a:ext cx="1226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 smtClean="0">
                  <a:solidFill>
                    <a:prstClr val="black"/>
                  </a:solidFill>
                  <a:latin typeface="Calibri" panose="020F0502020204030204"/>
                </a:rPr>
                <a:t>Backlighter</a:t>
              </a:r>
              <a:endParaRPr lang="de-DE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/>
              <a:r>
                <a:rPr lang="de-DE" dirty="0" smtClean="0">
                  <a:solidFill>
                    <a:prstClr val="black"/>
                  </a:solidFill>
                  <a:latin typeface="Calibri" panose="020F0502020204030204"/>
                </a:rPr>
                <a:t>Target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898542" y="4164765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prstClr val="black"/>
                  </a:solidFill>
                  <a:latin typeface="Calibri" panose="020F0502020204030204"/>
                </a:rPr>
                <a:t>Sample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008855" y="5077411"/>
              <a:ext cx="1553793" cy="1533355"/>
              <a:chOff x="6054558" y="1561152"/>
              <a:chExt cx="1553793" cy="153335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6143039" y="1561152"/>
                <a:ext cx="1452994" cy="104471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6054558" y="1721155"/>
                <a:ext cx="1553793" cy="1373352"/>
                <a:chOff x="9134885" y="3142622"/>
                <a:chExt cx="1553793" cy="1373352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9831686" y="3142622"/>
                  <a:ext cx="169437" cy="714131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9927767" y="3143552"/>
                  <a:ext cx="169437" cy="714131"/>
                </a:xfrm>
                <a:prstGeom prst="rect">
                  <a:avLst/>
                </a:prstGeom>
                <a:solidFill>
                  <a:srgbClr val="004E8A"/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9571766" y="3165036"/>
                  <a:ext cx="0" cy="691628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B90F22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10257703" y="3165036"/>
                  <a:ext cx="0" cy="691628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4E8A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9134885" y="3277976"/>
                      <a:ext cx="4642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B90F2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B90F2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B90F2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B90F22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4885" y="3277976"/>
                      <a:ext cx="46423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5" name="TextBox 104"/>
                <p:cNvSpPr txBox="1"/>
                <p:nvPr/>
              </p:nvSpPr>
              <p:spPr>
                <a:xfrm>
                  <a:off x="9506869" y="4146642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TextBox 105"/>
                    <p:cNvSpPr txBox="1"/>
                    <p:nvPr/>
                  </p:nvSpPr>
                  <p:spPr>
                    <a:xfrm>
                      <a:off x="10231438" y="3277976"/>
                      <a:ext cx="4572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4E8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4E8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4E8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31438" y="3277976"/>
                      <a:ext cx="457240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7" name="Rectangle 106"/>
                <p:cNvSpPr/>
                <p:nvPr/>
              </p:nvSpPr>
              <p:spPr>
                <a:xfrm>
                  <a:off x="9728653" y="3143237"/>
                  <a:ext cx="169437" cy="714131"/>
                </a:xfrm>
                <a:prstGeom prst="rect">
                  <a:avLst/>
                </a:prstGeom>
                <a:solidFill>
                  <a:srgbClr val="B90F22"/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09" name="Straight Connector 108"/>
            <p:cNvCxnSpPr/>
            <p:nvPr/>
          </p:nvCxnSpPr>
          <p:spPr>
            <a:xfrm flipH="1">
              <a:off x="5097336" y="3484476"/>
              <a:ext cx="505287" cy="159293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alpha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>
            <a:xfrm>
              <a:off x="5609778" y="4162137"/>
              <a:ext cx="909555" cy="88867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alpha val="50000"/>
                </a:sysClr>
              </a:solidFill>
              <a:prstDash val="sysDash"/>
              <a:miter lim="800000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360000" y="1257840"/>
              <a:ext cx="1692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Top view:</a:t>
              </a:r>
              <a:endParaRPr lang="de-DE" b="1" dirty="0"/>
            </a:p>
          </p:txBody>
        </p:sp>
      </p:grpSp>
      <p:cxnSp>
        <p:nvCxnSpPr>
          <p:cNvPr id="129" name="Straight Connector 128"/>
          <p:cNvCxnSpPr/>
          <p:nvPr/>
        </p:nvCxnSpPr>
        <p:spPr>
          <a:xfrm>
            <a:off x="6787249" y="1129501"/>
            <a:ext cx="6952" cy="54174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6855704" y="1227914"/>
            <a:ext cx="169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Side view:</a:t>
            </a:r>
            <a:endParaRPr lang="de-DE" b="1" dirty="0"/>
          </a:p>
        </p:txBody>
      </p:sp>
      <p:cxnSp>
        <p:nvCxnSpPr>
          <p:cNvPr id="133" name="Straight Connector 132"/>
          <p:cNvCxnSpPr>
            <a:endCxn id="135" idx="1"/>
          </p:cNvCxnSpPr>
          <p:nvPr/>
        </p:nvCxnSpPr>
        <p:spPr>
          <a:xfrm>
            <a:off x="7265050" y="3162656"/>
            <a:ext cx="2443661" cy="5576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alpha val="50000"/>
              </a:sysClr>
            </a:solidFill>
            <a:prstDash val="sysDash"/>
            <a:miter lim="800000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>
            <a:off x="9481717" y="3966073"/>
            <a:ext cx="2306124" cy="892409"/>
          </a:xfrm>
          <a:prstGeom prst="straightConnector1">
            <a:avLst/>
          </a:prstGeom>
          <a:noFill/>
          <a:ln w="6350" cap="flat" cmpd="sng" algn="ctr">
            <a:solidFill>
              <a:srgbClr val="B90F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5" name="Right Arrow 134"/>
          <p:cNvSpPr/>
          <p:nvPr/>
        </p:nvSpPr>
        <p:spPr>
          <a:xfrm rot="10800000">
            <a:off x="8361174" y="3076397"/>
            <a:ext cx="1347537" cy="183670"/>
          </a:xfrm>
          <a:prstGeom prst="rightArrow">
            <a:avLst/>
          </a:prstGeom>
          <a:solidFill>
            <a:srgbClr val="00B05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7197239" y="2873966"/>
            <a:ext cx="62673" cy="627535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888944" y="3263567"/>
            <a:ext cx="63130" cy="290243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8442179" y="272199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  <a:latin typeface="Calibri" panose="020F0502020204030204"/>
              </a:rPr>
              <a:t>Laser Beam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7265050" y="3171732"/>
            <a:ext cx="2192249" cy="771157"/>
          </a:xfrm>
          <a:prstGeom prst="straightConnector1">
            <a:avLst/>
          </a:prstGeom>
          <a:noFill/>
          <a:ln w="6350" cap="flat" cmpd="sng" algn="ctr">
            <a:solidFill>
              <a:srgbClr val="B90F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Rectangle 139"/>
          <p:cNvSpPr/>
          <p:nvPr/>
        </p:nvSpPr>
        <p:spPr>
          <a:xfrm rot="1200000">
            <a:off x="8767851" y="3866584"/>
            <a:ext cx="1603611" cy="271921"/>
          </a:xfrm>
          <a:prstGeom prst="rect">
            <a:avLst/>
          </a:prstGeom>
          <a:solidFill>
            <a:srgbClr val="7030A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Crystal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1" name="Group 140"/>
          <p:cNvGrpSpPr/>
          <p:nvPr/>
        </p:nvGrpSpPr>
        <p:grpSpPr>
          <a:xfrm rot="1200000">
            <a:off x="11789633" y="4815396"/>
            <a:ext cx="197045" cy="186066"/>
            <a:chOff x="7509680" y="3694096"/>
            <a:chExt cx="197045" cy="714131"/>
          </a:xfrm>
        </p:grpSpPr>
        <p:sp>
          <p:nvSpPr>
            <p:cNvPr id="142" name="Rectangle 141"/>
            <p:cNvSpPr/>
            <p:nvPr/>
          </p:nvSpPr>
          <p:spPr>
            <a:xfrm>
              <a:off x="7509680" y="3694096"/>
              <a:ext cx="197045" cy="71413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09680" y="3694096"/>
              <a:ext cx="45719" cy="714131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1186147" y="4977792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prstClr val="black"/>
                </a:solidFill>
                <a:latin typeface="Calibri" panose="020F0502020204030204"/>
              </a:rPr>
              <a:t>Detector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752195" y="2290384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>
                <a:solidFill>
                  <a:prstClr val="black"/>
                </a:solidFill>
                <a:latin typeface="Calibri" panose="020F0502020204030204"/>
              </a:rPr>
              <a:t>Backlighter</a:t>
            </a:r>
            <a:endParaRPr lang="de-DE" dirty="0" smtClean="0">
              <a:solidFill>
                <a:prstClr val="black"/>
              </a:solidFill>
              <a:latin typeface="Calibri" panose="020F0502020204030204"/>
            </a:endParaRPr>
          </a:p>
          <a:p>
            <a:pPr algn="ctr"/>
            <a:r>
              <a:rPr lang="de-DE" dirty="0" smtClean="0">
                <a:solidFill>
                  <a:prstClr val="black"/>
                </a:solidFill>
                <a:latin typeface="Calibri" panose="020F0502020204030204"/>
              </a:rPr>
              <a:t>Target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546097" y="355731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Sample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Arc 146"/>
          <p:cNvSpPr/>
          <p:nvPr/>
        </p:nvSpPr>
        <p:spPr>
          <a:xfrm rot="3581541">
            <a:off x="8092106" y="3096398"/>
            <a:ext cx="685679" cy="667823"/>
          </a:xfrm>
          <a:prstGeom prst="arc">
            <a:avLst>
              <a:gd name="adj1" fmla="val 15478586"/>
              <a:gd name="adj2" fmla="val 20442624"/>
            </a:avLst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8285664" y="3224023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20°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664" y="3224023"/>
                <a:ext cx="5806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20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32" grpId="0"/>
      <p:bldP spid="135" grpId="0" animBg="1"/>
      <p:bldP spid="136" grpId="0" animBg="1"/>
      <p:bldP spid="137" grpId="0" animBg="1"/>
      <p:bldP spid="138" grpId="0"/>
      <p:bldP spid="140" grpId="0" animBg="1"/>
      <p:bldP spid="144" grpId="0"/>
      <p:bldP spid="145" grpId="0"/>
      <p:bldP spid="146" grpId="0"/>
      <p:bldP spid="147" grpId="0" animBg="1"/>
      <p:bldP spid="148" grpId="0"/>
    </p:bldLst>
  </p:timing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1446</Words>
  <Application>Microsoft Office PowerPoint</Application>
  <PresentationFormat>Widescreen</PresentationFormat>
  <Paragraphs>420</Paragraphs>
  <Slides>24</Slides>
  <Notes>9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ＭＳ Ｐゴシック</vt:lpstr>
      <vt:lpstr>Arial</vt:lpstr>
      <vt:lpstr>Arial Black</vt:lpstr>
      <vt:lpstr>Calibri</vt:lpstr>
      <vt:lpstr>Cambria Math</vt:lpstr>
      <vt:lpstr>GreekC</vt:lpstr>
      <vt:lpstr>Times New Roman</vt:lpstr>
      <vt:lpstr>Wingdings</vt:lpstr>
      <vt:lpstr>Template</vt:lpstr>
      <vt:lpstr>Soft X-Ray Spectrometers for Laser Driven Backlighter Experiments</vt:lpstr>
      <vt:lpstr>PowerPoint Presentation</vt:lpstr>
      <vt:lpstr>Warm Dense Matter (WDM)</vt:lpstr>
      <vt:lpstr>Warm Dense Matter (WDM)</vt:lpstr>
      <vt:lpstr>X-Ray Absorption Fine-Structure (XAFS)</vt:lpstr>
      <vt:lpstr>XAFS Example</vt:lpstr>
      <vt:lpstr>Planned Experiments</vt:lpstr>
      <vt:lpstr>Fundamentals of X-Ray Spectrometers</vt:lpstr>
      <vt:lpstr>Dual Unbent Crystal speCtrometer (DUCC)</vt:lpstr>
      <vt:lpstr>Focusing Spectrograph with Spatial Resolution in 1-D (FSSR-1D)</vt:lpstr>
      <vt:lpstr>Comparison</vt:lpstr>
      <vt:lpstr>Components and Requirements</vt:lpstr>
      <vt:lpstr>DUCC</vt:lpstr>
      <vt:lpstr>FSSR</vt:lpstr>
      <vt:lpstr>Summary</vt:lpstr>
      <vt:lpstr>Outlook</vt:lpstr>
      <vt:lpstr>Considerations</vt:lpstr>
      <vt:lpstr>Sample Size Consideration</vt:lpstr>
      <vt:lpstr>PowerPoint Presentation</vt:lpstr>
      <vt:lpstr>Specifications</vt:lpstr>
      <vt:lpstr>Simulation of DUCC</vt:lpstr>
      <vt:lpstr>Simulation of FSSR</vt:lpstr>
      <vt:lpstr>Planned Experiments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2023-05-22T13:08:19Z</dcterms:created>
  <dcterms:modified xsi:type="dcterms:W3CDTF">2023-09-21T08:16:47Z</dcterms:modified>
</cp:coreProperties>
</file>